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874" r:id="rId3"/>
    <p:sldId id="836" r:id="rId4"/>
    <p:sldId id="259" r:id="rId5"/>
    <p:sldId id="712" r:id="rId6"/>
    <p:sldId id="839" r:id="rId7"/>
    <p:sldId id="713" r:id="rId8"/>
    <p:sldId id="739" r:id="rId9"/>
    <p:sldId id="842" r:id="rId10"/>
    <p:sldId id="714" r:id="rId11"/>
    <p:sldId id="843" r:id="rId13"/>
    <p:sldId id="715" r:id="rId14"/>
    <p:sldId id="716" r:id="rId15"/>
    <p:sldId id="717" r:id="rId16"/>
    <p:sldId id="916" r:id="rId17"/>
    <p:sldId id="718" r:id="rId18"/>
    <p:sldId id="917" r:id="rId19"/>
    <p:sldId id="918" r:id="rId20"/>
    <p:sldId id="719" r:id="rId21"/>
    <p:sldId id="875" r:id="rId22"/>
    <p:sldId id="876" r:id="rId23"/>
    <p:sldId id="877" r:id="rId24"/>
    <p:sldId id="878" r:id="rId25"/>
    <p:sldId id="879" r:id="rId26"/>
    <p:sldId id="880" r:id="rId27"/>
    <p:sldId id="881" r:id="rId28"/>
    <p:sldId id="882" r:id="rId29"/>
    <p:sldId id="884" r:id="rId30"/>
    <p:sldId id="883" r:id="rId31"/>
    <p:sldId id="885" r:id="rId32"/>
    <p:sldId id="720" r:id="rId33"/>
    <p:sldId id="414" r:id="rId34"/>
    <p:sldId id="415" r:id="rId35"/>
    <p:sldId id="416" r:id="rId36"/>
    <p:sldId id="417" r:id="rId37"/>
    <p:sldId id="721" r:id="rId38"/>
    <p:sldId id="429" r:id="rId39"/>
    <p:sldId id="801" r:id="rId40"/>
    <p:sldId id="802" r:id="rId41"/>
    <p:sldId id="803" r:id="rId42"/>
    <p:sldId id="804" r:id="rId43"/>
    <p:sldId id="805" r:id="rId44"/>
    <p:sldId id="919" r:id="rId45"/>
    <p:sldId id="711" r:id="rId46"/>
    <p:sldId id="799" r:id="rId47"/>
    <p:sldId id="741" r:id="rId48"/>
    <p:sldId id="920"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88E"/>
    <a:srgbClr val="589876"/>
    <a:srgbClr val="1D6F62"/>
    <a:srgbClr val="3D82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62"/>
  </p:normalViewPr>
  <p:slideViewPr>
    <p:cSldViewPr snapToGrid="0">
      <p:cViewPr varScale="1">
        <p:scale>
          <a:sx n="104" d="100"/>
          <a:sy n="104" d="100"/>
        </p:scale>
        <p:origin x="896" y="19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28659-FBFF-4955-BD25-CFC1D035EDD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A1D85-9E78-432B-BD91-BF1E7A9533F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2214563" y="523875"/>
            <a:ext cx="4651375" cy="2617788"/>
          </a:xfrm>
        </p:spPr>
      </p:sp>
      <p:sp>
        <p:nvSpPr>
          <p:cNvPr id="57347" name="Rectangle 3"/>
          <p:cNvSpPr>
            <a:spLocks noGrp="1" noChangeArrowheads="1"/>
          </p:cNvSpPr>
          <p:nvPr>
            <p:ph type="body" idx="1"/>
          </p:nvPr>
        </p:nvSpPr>
        <p:spPr>
          <a:xfrm>
            <a:off x="1196975" y="3316288"/>
            <a:ext cx="6686550" cy="3084512"/>
          </a:xfrm>
          <a:noFill/>
        </p:spPr>
        <p:txBody>
          <a:bodyPr/>
          <a:lstStyle/>
          <a:p>
            <a:endParaRPr lang="it-IT"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2214563" y="523875"/>
            <a:ext cx="4651375" cy="2617788"/>
          </a:xfrm>
        </p:spPr>
      </p:sp>
      <p:sp>
        <p:nvSpPr>
          <p:cNvPr id="58371" name="Rectangle 3"/>
          <p:cNvSpPr>
            <a:spLocks noGrp="1" noChangeArrowheads="1"/>
          </p:cNvSpPr>
          <p:nvPr>
            <p:ph type="body" idx="1"/>
          </p:nvPr>
        </p:nvSpPr>
        <p:spPr>
          <a:xfrm>
            <a:off x="1196975" y="3316288"/>
            <a:ext cx="6686550" cy="3084512"/>
          </a:xfrm>
          <a:noFill/>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2214563" y="523875"/>
            <a:ext cx="4651375" cy="2617788"/>
          </a:xfrm>
        </p:spPr>
      </p:sp>
      <p:sp>
        <p:nvSpPr>
          <p:cNvPr id="60419" name="Rectangle 3"/>
          <p:cNvSpPr>
            <a:spLocks noGrp="1" noChangeArrowheads="1"/>
          </p:cNvSpPr>
          <p:nvPr>
            <p:ph type="body" idx="1"/>
          </p:nvPr>
        </p:nvSpPr>
        <p:spPr>
          <a:xfrm>
            <a:off x="1196975" y="3316288"/>
            <a:ext cx="6686550" cy="3084512"/>
          </a:xfrm>
          <a:noFill/>
        </p:spPr>
        <p:txBody>
          <a:bodyPr/>
          <a:lstStyle/>
          <a:p>
            <a:endParaRPr lang="it-IT"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2214563" y="523875"/>
            <a:ext cx="4651375" cy="2617788"/>
          </a:xfrm>
        </p:spPr>
      </p:sp>
      <p:sp>
        <p:nvSpPr>
          <p:cNvPr id="63491" name="Rectangle 3"/>
          <p:cNvSpPr>
            <a:spLocks noGrp="1" noChangeArrowheads="1"/>
          </p:cNvSpPr>
          <p:nvPr>
            <p:ph type="body" idx="1"/>
          </p:nvPr>
        </p:nvSpPr>
        <p:spPr>
          <a:xfrm>
            <a:off x="1196975" y="3316288"/>
            <a:ext cx="6686550" cy="3084512"/>
          </a:xfrm>
          <a:noFill/>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2214563" y="523875"/>
            <a:ext cx="4651375" cy="2617788"/>
          </a:xfrm>
        </p:spPr>
      </p:sp>
      <p:sp>
        <p:nvSpPr>
          <p:cNvPr id="62467" name="Rectangle 3"/>
          <p:cNvSpPr>
            <a:spLocks noGrp="1" noChangeArrowheads="1"/>
          </p:cNvSpPr>
          <p:nvPr>
            <p:ph type="body" idx="1"/>
          </p:nvPr>
        </p:nvSpPr>
        <p:spPr>
          <a:xfrm>
            <a:off x="1196975" y="3316288"/>
            <a:ext cx="6686550" cy="3084512"/>
          </a:xfrm>
          <a:noFill/>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2214563" y="523875"/>
            <a:ext cx="4651375" cy="2617788"/>
          </a:xfrm>
        </p:spPr>
      </p:sp>
      <p:sp>
        <p:nvSpPr>
          <p:cNvPr id="61443" name="Rectangle 3"/>
          <p:cNvSpPr>
            <a:spLocks noGrp="1" noChangeArrowheads="1"/>
          </p:cNvSpPr>
          <p:nvPr>
            <p:ph type="body" idx="1"/>
          </p:nvPr>
        </p:nvSpPr>
        <p:spPr>
          <a:xfrm>
            <a:off x="1196975" y="3316288"/>
            <a:ext cx="6686550" cy="3084512"/>
          </a:xfrm>
          <a:noFill/>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2214563" y="523875"/>
            <a:ext cx="4651375" cy="2617788"/>
          </a:xfrm>
        </p:spPr>
      </p:sp>
      <p:sp>
        <p:nvSpPr>
          <p:cNvPr id="59395" name="Rectangle 3"/>
          <p:cNvSpPr>
            <a:spLocks noGrp="1" noChangeArrowheads="1"/>
          </p:cNvSpPr>
          <p:nvPr>
            <p:ph type="body" idx="1"/>
          </p:nvPr>
        </p:nvSpPr>
        <p:spPr>
          <a:xfrm>
            <a:off x="1196975" y="3316288"/>
            <a:ext cx="6686550" cy="3084512"/>
          </a:xfrm>
          <a:noFill/>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2214563" y="523875"/>
            <a:ext cx="4651375" cy="2617788"/>
          </a:xfrm>
        </p:spPr>
      </p:sp>
      <p:sp>
        <p:nvSpPr>
          <p:cNvPr id="59395" name="Rectangle 3"/>
          <p:cNvSpPr>
            <a:spLocks noGrp="1" noChangeArrowheads="1"/>
          </p:cNvSpPr>
          <p:nvPr>
            <p:ph type="body" idx="1"/>
          </p:nvPr>
        </p:nvSpPr>
        <p:spPr>
          <a:xfrm>
            <a:off x="1196975" y="3316288"/>
            <a:ext cx="6686550" cy="3084512"/>
          </a:xfrm>
          <a:noFill/>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xfrm>
            <a:off x="2214563" y="523875"/>
            <a:ext cx="4651375" cy="2617788"/>
          </a:xfrm>
        </p:spPr>
      </p:sp>
      <p:sp>
        <p:nvSpPr>
          <p:cNvPr id="19458" name="Rectangle 3"/>
          <p:cNvSpPr>
            <a:spLocks noGrp="1" noChangeArrowheads="1"/>
          </p:cNvSpPr>
          <p:nvPr>
            <p:ph type="body" idx="1"/>
          </p:nvPr>
        </p:nvSpPr>
        <p:spPr>
          <a:xfrm>
            <a:off x="1196975" y="3316288"/>
            <a:ext cx="6686550" cy="3084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xfrm>
            <a:off x="2214563" y="523875"/>
            <a:ext cx="4651375" cy="2617788"/>
          </a:xfrm>
        </p:spPr>
      </p:sp>
      <p:sp>
        <p:nvSpPr>
          <p:cNvPr id="19458" name="Rectangle 3"/>
          <p:cNvSpPr>
            <a:spLocks noGrp="1" noChangeArrowheads="1"/>
          </p:cNvSpPr>
          <p:nvPr>
            <p:ph type="body" idx="1"/>
          </p:nvPr>
        </p:nvSpPr>
        <p:spPr>
          <a:xfrm>
            <a:off x="1196975" y="3316288"/>
            <a:ext cx="6686550" cy="3084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xfrm>
            <a:off x="2214563" y="523875"/>
            <a:ext cx="4651375" cy="2617788"/>
          </a:xfrm>
        </p:spPr>
      </p:sp>
      <p:sp>
        <p:nvSpPr>
          <p:cNvPr id="19458" name="Rectangle 3"/>
          <p:cNvSpPr>
            <a:spLocks noGrp="1" noChangeArrowheads="1"/>
          </p:cNvSpPr>
          <p:nvPr>
            <p:ph type="body" idx="1"/>
          </p:nvPr>
        </p:nvSpPr>
        <p:spPr>
          <a:xfrm>
            <a:off x="1196975" y="3316288"/>
            <a:ext cx="6686550" cy="3084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xfrm>
            <a:off x="2214563" y="523875"/>
            <a:ext cx="4651375" cy="2617788"/>
          </a:xfrm>
        </p:spPr>
      </p:sp>
      <p:sp>
        <p:nvSpPr>
          <p:cNvPr id="19458" name="Rectangle 3"/>
          <p:cNvSpPr>
            <a:spLocks noGrp="1" noChangeArrowheads="1"/>
          </p:cNvSpPr>
          <p:nvPr>
            <p:ph type="body" idx="1"/>
          </p:nvPr>
        </p:nvSpPr>
        <p:spPr>
          <a:xfrm>
            <a:off x="1196975" y="3316288"/>
            <a:ext cx="6686550" cy="3084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2214563" y="523875"/>
            <a:ext cx="4651375" cy="2617788"/>
          </a:xfrm>
        </p:spPr>
      </p:sp>
      <p:sp>
        <p:nvSpPr>
          <p:cNvPr id="40963" name="Rectangle 3"/>
          <p:cNvSpPr>
            <a:spLocks noGrp="1" noChangeArrowheads="1"/>
          </p:cNvSpPr>
          <p:nvPr>
            <p:ph type="body" idx="1"/>
          </p:nvPr>
        </p:nvSpPr>
        <p:spPr>
          <a:xfrm>
            <a:off x="1196975" y="3316288"/>
            <a:ext cx="6686550" cy="3084512"/>
          </a:xfrm>
          <a:noFill/>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2214563" y="523875"/>
            <a:ext cx="4651375" cy="2617788"/>
          </a:xfrm>
        </p:spPr>
      </p:sp>
      <p:sp>
        <p:nvSpPr>
          <p:cNvPr id="40963" name="Rectangle 3"/>
          <p:cNvSpPr>
            <a:spLocks noGrp="1" noChangeArrowheads="1"/>
          </p:cNvSpPr>
          <p:nvPr>
            <p:ph type="body" idx="1"/>
          </p:nvPr>
        </p:nvSpPr>
        <p:spPr>
          <a:xfrm>
            <a:off x="1196975" y="3316288"/>
            <a:ext cx="6686550" cy="3084512"/>
          </a:xfrm>
          <a:noFill/>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2214563" y="523875"/>
            <a:ext cx="4651375" cy="2617788"/>
          </a:xfrm>
        </p:spPr>
      </p:sp>
      <p:sp>
        <p:nvSpPr>
          <p:cNvPr id="40963" name="Rectangle 3"/>
          <p:cNvSpPr>
            <a:spLocks noGrp="1" noChangeArrowheads="1"/>
          </p:cNvSpPr>
          <p:nvPr>
            <p:ph type="body" idx="1"/>
          </p:nvPr>
        </p:nvSpPr>
        <p:spPr>
          <a:xfrm>
            <a:off x="1196975" y="3316288"/>
            <a:ext cx="6686550" cy="3084512"/>
          </a:xfrm>
          <a:noFill/>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2214563" y="523875"/>
            <a:ext cx="4651375" cy="2617788"/>
          </a:xfrm>
        </p:spPr>
      </p:sp>
      <p:sp>
        <p:nvSpPr>
          <p:cNvPr id="40963" name="Rectangle 3"/>
          <p:cNvSpPr>
            <a:spLocks noGrp="1" noChangeArrowheads="1"/>
          </p:cNvSpPr>
          <p:nvPr>
            <p:ph type="body" idx="1"/>
          </p:nvPr>
        </p:nvSpPr>
        <p:spPr>
          <a:xfrm>
            <a:off x="1196975" y="3316288"/>
            <a:ext cx="6686550" cy="3084512"/>
          </a:xfrm>
          <a:noFill/>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p:sp>
      <p:sp>
        <p:nvSpPr>
          <p:cNvPr id="54275"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p:sp>
      <p:sp>
        <p:nvSpPr>
          <p:cNvPr id="56323"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AA7ACA45-4D78-4A3D-BC43-2425B26AC8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6FA2E6-84CE-4B09-B23C-D8F34F55D7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A7ACA45-4D78-4A3D-BC43-2425B26AC8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6FA2E6-84CE-4B09-B23C-D8F34F55D7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A7ACA45-4D78-4A3D-BC43-2425B26AC8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6FA2E6-84CE-4B09-B23C-D8F34F55D7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A7ACA45-4D78-4A3D-BC43-2425B26AC8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6FA2E6-84CE-4B09-B23C-D8F34F55D7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A7ACA45-4D78-4A3D-BC43-2425B26AC8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6FA2E6-84CE-4B09-B23C-D8F34F55D7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A7ACA45-4D78-4A3D-BC43-2425B26AC84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6FA2E6-84CE-4B09-B23C-D8F34F55D7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A7ACA45-4D78-4A3D-BC43-2425B26AC84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6FA2E6-84CE-4B09-B23C-D8F34F55D7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A7ACA45-4D78-4A3D-BC43-2425B26AC8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6FA2E6-84CE-4B09-B23C-D8F34F55D7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7ACA45-4D78-4A3D-BC43-2425B26AC84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6FA2E6-84CE-4B09-B23C-D8F34F55D7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A7ACA45-4D78-4A3D-BC43-2425B26AC84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6FA2E6-84CE-4B09-B23C-D8F34F55D7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A7ACA45-4D78-4A3D-BC43-2425B26AC84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6FA2E6-84CE-4B09-B23C-D8F34F55D7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ACA45-4D78-4A3D-BC43-2425B26AC84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6FA2E6-84CE-4B09-B23C-D8F34F55D7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6.xml"/><Relationship Id="rId5" Type="http://schemas.openxmlformats.org/officeDocument/2006/relationships/tags" Target="../tags/tag3.xml"/><Relationship Id="rId4" Type="http://schemas.openxmlformats.org/officeDocument/2006/relationships/image" Target="../media/image2.pn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tags" Target="../tags/tag4.xml"/><Relationship Id="rId2" Type="http://schemas.openxmlformats.org/officeDocument/2006/relationships/image" Target="../media/image2.png"/><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6.xml"/><Relationship Id="rId3" Type="http://schemas.openxmlformats.org/officeDocument/2006/relationships/tags" Target="../tags/tag5.xml"/><Relationship Id="rId2" Type="http://schemas.openxmlformats.org/officeDocument/2006/relationships/image" Target="../media/image2.png"/><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2.tiff"/></Relationships>
</file>

<file path=ppt/slides/_rels/slide26.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jpeg"/><Relationship Id="rId7" Type="http://schemas.openxmlformats.org/officeDocument/2006/relationships/image" Target="../media/image30.jpeg"/><Relationship Id="rId6" Type="http://schemas.openxmlformats.org/officeDocument/2006/relationships/hyperlink" Target="https://img.zhijapan.com/wp-content/uploads/2019/11/b4d13bbfa87bf6417e4e8502508827b0-1.jpg" TargetMode="External"/><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png"/><Relationship Id="rId2" Type="http://schemas.openxmlformats.org/officeDocument/2006/relationships/image" Target="../media/image26.jpeg"/><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36.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6.xml"/><Relationship Id="rId3" Type="http://schemas.openxmlformats.org/officeDocument/2006/relationships/tags" Target="../tags/tag6.xml"/><Relationship Id="rId2" Type="http://schemas.openxmlformats.org/officeDocument/2006/relationships/image" Target="../media/image2.png"/><Relationship Id="rId1"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tags" Target="../tags/tag7.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tags" Target="../tags/tag8.xml"/><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hyperlink" Target="http://www.amazon.co.jp/gp/product/images/4334051588/ref=dp_image_z_0?ie=UTF8&amp;n=465392&amp;s=books" TargetMode="Externa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tags" Target="../tags/tag9.xml"/><Relationship Id="rId3" Type="http://schemas.openxmlformats.org/officeDocument/2006/relationships/image" Target="../media/image2.png"/><Relationship Id="rId2" Type="http://schemas.openxmlformats.org/officeDocument/2006/relationships/image" Target="../media/image3.tiff"/><Relationship Id="rId1" Type="http://schemas.openxmlformats.org/officeDocument/2006/relationships/image" Target="../media/image40.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tags" Target="../tags/tag10.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xml"/><Relationship Id="rId3" Type="http://schemas.openxmlformats.org/officeDocument/2006/relationships/tags" Target="../tags/tag11.xml"/><Relationship Id="rId2" Type="http://schemas.openxmlformats.org/officeDocument/2006/relationships/image" Target="../media/image2.png"/><Relationship Id="rId1" Type="http://schemas.openxmlformats.org/officeDocument/2006/relationships/image" Target="../media/image4.tiff"/></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tags" Target="../tags/tag13.xml"/><Relationship Id="rId2" Type="http://schemas.openxmlformats.org/officeDocument/2006/relationships/image" Target="../media/image41.png"/><Relationship Id="rId1" Type="http://schemas.openxmlformats.org/officeDocument/2006/relationships/tags" Target="../tags/tag12.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6.xml"/><Relationship Id="rId5" Type="http://schemas.openxmlformats.org/officeDocument/2006/relationships/tags" Target="../tags/tag15.xml"/><Relationship Id="rId4" Type="http://schemas.openxmlformats.org/officeDocument/2006/relationships/image" Target="../media/image2.png"/><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tags" Target="../tags/tag14.xml"/></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6.xml"/><Relationship Id="rId5" Type="http://schemas.openxmlformats.org/officeDocument/2006/relationships/tags" Target="../tags/tag17.xml"/><Relationship Id="rId4" Type="http://schemas.openxmlformats.org/officeDocument/2006/relationships/image" Target="../media/image2.png"/><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tags" Target="../tags/tag16.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6.xml"/><Relationship Id="rId3" Type="http://schemas.openxmlformats.org/officeDocument/2006/relationships/tags" Target="../tags/tag18.xml"/><Relationship Id="rId2" Type="http://schemas.openxmlformats.org/officeDocument/2006/relationships/image" Target="../media/image46.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hyperlink" Target="http://product.dangdang.com/picbox.php?product_id=487843&amp;name=%C8%D5%B1%BE%BB%B9%D3%D0%BE%BA%D5%F9%C1%A6%C2%F0?&amp;type=publish&amp;count=1" TargetMode="External"/><Relationship Id="rId3" Type="http://schemas.openxmlformats.org/officeDocument/2006/relationships/image" Target="../media/image10.jpeg"/><Relationship Id="rId2" Type="http://schemas.openxmlformats.org/officeDocument/2006/relationships/hyperlink" Target="https://www.amazon.co.jp/%E6%97%A5%E6%9C%AC%E3%81%AE%E7%AB%B6%E4%BA%89%E6%88%A6%E7%95%A5-%E3%83%9E%E3%82%A4%E3%82%B1%E3%83%AB%E3%83%BB-%E3%83%9D%E3%83%BC%E3%82%BF%E3%83%BC/dp/4478200599?SubscriptionId=0AVSM5SVKRWTFMG7ZR82&amp;tag=booklog.jp-item-22&amp;linkCode=xm2&amp;camp=2025&amp;creative=165953&amp;creativeASIN=4478200599" TargetMode="Externa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a:stretch>
            <a:fillRect/>
          </a:stretch>
        </p:blipFill>
        <p:spPr>
          <a:xfrm rot="5400000">
            <a:off x="2615565" y="-2615565"/>
            <a:ext cx="6972935" cy="12203430"/>
          </a:xfrm>
          <a:prstGeom prst="rect">
            <a:avLst/>
          </a:prstGeom>
        </p:spPr>
      </p:pic>
      <p:sp>
        <p:nvSpPr>
          <p:cNvPr id="5" name="文本框 4"/>
          <p:cNvSpPr txBox="1"/>
          <p:nvPr/>
        </p:nvSpPr>
        <p:spPr>
          <a:xfrm>
            <a:off x="5635625" y="4176395"/>
            <a:ext cx="6432550" cy="13220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dirty="0">
                <a:solidFill>
                  <a:schemeClr val="bg1"/>
                </a:solidFill>
                <a:latin typeface="仿宋" charset="0"/>
                <a:ea typeface="仿宋" charset="0"/>
                <a:cs typeface="仿宋" charset="0"/>
                <a:sym typeface="+mn-ea"/>
              </a:rPr>
              <a:t>日本经济</a:t>
            </a:r>
            <a:r>
              <a:rPr lang="en-US" altLang="zh-CN" sz="4000" dirty="0">
                <a:solidFill>
                  <a:schemeClr val="bg1"/>
                </a:solidFill>
                <a:latin typeface="Times New Roman Regular" panose="02020603050405020304" charset="0"/>
                <a:ea typeface="仿宋" charset="0"/>
                <a:cs typeface="Times New Roman Regular" panose="02020603050405020304" charset="0"/>
                <a:sym typeface="+mn-ea"/>
              </a:rPr>
              <a:t>(1)</a:t>
            </a:r>
            <a:r>
              <a:rPr lang="en-US" altLang="zh-CN" sz="4000" b="1" dirty="0">
                <a:solidFill>
                  <a:schemeClr val="bg1"/>
                </a:solidFill>
                <a:latin typeface="仿宋" charset="0"/>
                <a:ea typeface="仿宋" charset="0"/>
                <a:cs typeface="仿宋" charset="0"/>
                <a:sym typeface="+mn-ea"/>
              </a:rPr>
              <a:t>:</a:t>
            </a:r>
            <a:endParaRPr lang="en-US" altLang="zh-CN" sz="4000" b="1" dirty="0">
              <a:solidFill>
                <a:schemeClr val="bg1"/>
              </a:solidFill>
              <a:latin typeface="仿宋" charset="0"/>
              <a:ea typeface="仿宋" charset="0"/>
              <a:cs typeface="仿宋" charset="0"/>
              <a:sym typeface="+mn-ea"/>
            </a:endParaRPr>
          </a:p>
          <a:p>
            <a:pPr algn="ctr"/>
            <a:r>
              <a:rPr lang="zh-CN" altLang="en-US" sz="4000" b="1" dirty="0">
                <a:solidFill>
                  <a:schemeClr val="bg1"/>
                </a:solidFill>
                <a:latin typeface="仿宋" charset="0"/>
                <a:ea typeface="仿宋" charset="0"/>
                <a:cs typeface="仿宋" charset="0"/>
                <a:sym typeface="+mn-ea"/>
              </a:rPr>
              <a:t>问题意识与课程结构</a:t>
            </a:r>
            <a:endParaRPr lang="zh-CN" altLang="en-US" sz="4000" b="1" dirty="0">
              <a:solidFill>
                <a:schemeClr val="bg1"/>
              </a:solidFill>
              <a:latin typeface="仿宋" charset="0"/>
              <a:ea typeface="仿宋" charset="0"/>
              <a:cs typeface="仿宋" charset="0"/>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246120" y="882650"/>
            <a:ext cx="766889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r>
              <a:rPr lang="en-US" altLang="zh-CN" sz="3600" dirty="0">
                <a:latin typeface="Times New Roman Regular" panose="02020603050405020304" charset="0"/>
                <a:ea typeface="仿宋" charset="0"/>
                <a:cs typeface="Times New Roman Regular" panose="02020603050405020304" charset="0"/>
                <a:sym typeface="+mn-ea"/>
              </a:rPr>
              <a:t>21</a:t>
            </a:r>
            <a:r>
              <a:rPr lang="zh-CN" altLang="zh-CN" sz="3600" b="1" dirty="0">
                <a:latin typeface="仿宋" charset="0"/>
                <a:ea typeface="仿宋" charset="0"/>
                <a:sym typeface="+mn-ea"/>
              </a:rPr>
              <a:t>世纪的中日经济关系</a:t>
            </a:r>
            <a:endParaRPr lang="zh-CN" altLang="en-CA" sz="3200" b="1" dirty="0">
              <a:latin typeface="仿宋" charset="0"/>
              <a:ea typeface="仿宋" charset="0"/>
              <a:cs typeface="仿宋" charset="0"/>
            </a:endParaRPr>
          </a:p>
        </p:txBody>
      </p:sp>
      <p:pic>
        <p:nvPicPr>
          <p:cNvPr id="3" name="图片 2"/>
          <p:cNvPicPr>
            <a:picLocks noChangeAspect="1"/>
          </p:cNvPicPr>
          <p:nvPr/>
        </p:nvPicPr>
        <p:blipFill>
          <a:blip r:embed="rId1"/>
          <a:stretch>
            <a:fillRect/>
          </a:stretch>
        </p:blipFill>
        <p:spPr>
          <a:xfrm>
            <a:off x="0" y="2837815"/>
            <a:ext cx="1961515" cy="645160"/>
          </a:xfrm>
          <a:prstGeom prst="rect">
            <a:avLst/>
          </a:prstGeom>
        </p:spPr>
      </p:pic>
      <p:pic>
        <p:nvPicPr>
          <p:cNvPr id="4" name="图片 1" descr="点击查看图片来源"/>
          <p:cNvPicPr>
            <a:picLocks noChangeAspect="1"/>
          </p:cNvPicPr>
          <p:nvPr/>
        </p:nvPicPr>
        <p:blipFill>
          <a:blip r:embed="rId2"/>
          <a:stretch>
            <a:fillRect/>
          </a:stretch>
        </p:blipFill>
        <p:spPr>
          <a:xfrm>
            <a:off x="4851400" y="1527810"/>
            <a:ext cx="4457700" cy="2225675"/>
          </a:xfrm>
          <a:prstGeom prst="rect">
            <a:avLst/>
          </a:prstGeom>
          <a:noFill/>
          <a:ln w="9525">
            <a:noFill/>
          </a:ln>
        </p:spPr>
      </p:pic>
      <p:pic>
        <p:nvPicPr>
          <p:cNvPr id="5" name="图片 2" descr="点击查看图片来源"/>
          <p:cNvPicPr>
            <a:picLocks noChangeAspect="1"/>
          </p:cNvPicPr>
          <p:nvPr/>
        </p:nvPicPr>
        <p:blipFill>
          <a:blip r:embed="rId3"/>
          <a:stretch>
            <a:fillRect/>
          </a:stretch>
        </p:blipFill>
        <p:spPr>
          <a:xfrm>
            <a:off x="7201535" y="3834765"/>
            <a:ext cx="4458335" cy="2699385"/>
          </a:xfrm>
          <a:prstGeom prst="rect">
            <a:avLst/>
          </a:prstGeom>
          <a:noFill/>
          <a:ln w="9525">
            <a:noFill/>
          </a:ln>
        </p:spPr>
      </p:pic>
      <p:pic>
        <p:nvPicPr>
          <p:cNvPr id="2" name="图片 3" descr="/private/var/folders/7g/kz3yj99n0875h8tbvk5kr7sc0000gn/T/com.kingsoft.wpsoffice.mac/picturecompress_20240221140200/output_1.pngoutput_1"/>
          <p:cNvPicPr>
            <a:picLocks noChangeAspect="1"/>
          </p:cNvPicPr>
          <p:nvPr/>
        </p:nvPicPr>
        <p:blipFill>
          <a:blip r:embed="rId4"/>
          <a:stretch>
            <a:fillRect/>
          </a:stretch>
        </p:blipFill>
        <p:spPr>
          <a:xfrm>
            <a:off x="2950845" y="3834765"/>
            <a:ext cx="4106545" cy="27000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2167890" y="2109470"/>
            <a:ext cx="7668895"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r>
              <a:rPr lang="en-US" altLang="zh-CN" sz="3600" dirty="0">
                <a:latin typeface="Times New Roman Regular" panose="02020603050405020304" charset="0"/>
                <a:ea typeface="仿宋" charset="0"/>
                <a:cs typeface="Times New Roman Regular" panose="02020603050405020304" charset="0"/>
              </a:rPr>
              <a:t>1</a:t>
            </a:r>
            <a:r>
              <a:rPr lang="en-US" altLang="zh-CN" sz="3600" b="1" dirty="0">
                <a:latin typeface="仿宋" charset="0"/>
                <a:ea typeface="仿宋" charset="0"/>
                <a:cs typeface="仿宋" charset="0"/>
              </a:rPr>
              <a:t> </a:t>
            </a:r>
            <a:r>
              <a:rPr lang="zh-CN" altLang="en-US" sz="3600" b="1" dirty="0">
                <a:latin typeface="仿宋" charset="0"/>
                <a:ea typeface="仿宋" charset="0"/>
                <a:cs typeface="仿宋" charset="0"/>
              </a:rPr>
              <a:t>认识日本：</a:t>
            </a:r>
            <a:r>
              <a:rPr lang="zh-CN" altLang="en-US" sz="3600" b="1" dirty="0">
                <a:latin typeface="仿宋" charset="0"/>
                <a:ea typeface="仿宋" charset="0"/>
                <a:cs typeface="仿宋" charset="0"/>
              </a:rPr>
              <a:t>九道选择题</a:t>
            </a:r>
            <a:endParaRPr lang="zh-CN" altLang="en-US" sz="3200" b="1" dirty="0">
              <a:latin typeface="仿宋" charset="0"/>
              <a:ea typeface="仿宋" charset="0"/>
              <a:cs typeface="仿宋" charset="0"/>
            </a:endParaRPr>
          </a:p>
          <a:p>
            <a:pPr algn="l" fontAlgn="base">
              <a:lnSpc>
                <a:spcPct val="100000"/>
              </a:lnSpc>
              <a:spcBef>
                <a:spcPct val="0"/>
              </a:spcBef>
              <a:spcAft>
                <a:spcPct val="0"/>
              </a:spcAft>
              <a:buFontTx/>
              <a:buNone/>
              <a:defRPr/>
            </a:pPr>
            <a:r>
              <a:rPr lang="zh-CN" altLang="en-US" sz="3200" b="1" dirty="0">
                <a:latin typeface="仿宋" charset="0"/>
                <a:ea typeface="仿宋" charset="0"/>
                <a:cs typeface="仿宋" charset="0"/>
                <a:sym typeface="+mn-ea"/>
              </a:rPr>
              <a:t>下列文字描述的是世界上哪个主要国家的思想文化特征？</a:t>
            </a:r>
            <a:endParaRPr lang="zh-CN" altLang="en-US" sz="3200" b="1" dirty="0">
              <a:latin typeface="仿宋" charset="0"/>
              <a:ea typeface="仿宋" charset="0"/>
              <a:cs typeface="仿宋" charset="0"/>
            </a:endParaRPr>
          </a:p>
        </p:txBody>
      </p:sp>
      <p:sp>
        <p:nvSpPr>
          <p:cNvPr id="14" name="Rectangle 10"/>
          <p:cNvSpPr>
            <a:spLocks noChangeArrowheads="1"/>
          </p:cNvSpPr>
          <p:nvPr/>
        </p:nvSpPr>
        <p:spPr bwMode="auto">
          <a:xfrm>
            <a:off x="2296160" y="3908425"/>
            <a:ext cx="3625215" cy="2689225"/>
          </a:xfrm>
          <a:prstGeom prst="rect">
            <a:avLst/>
          </a:prstGeom>
          <a:noFill/>
          <a:ln w="9525">
            <a:noFill/>
            <a:miter lim="800000"/>
          </a:ln>
        </p:spPr>
        <p:txBody>
          <a:bodyPr/>
          <a:p>
            <a:pPr marL="109855" indent="-109855" defTabSz="880745">
              <a:spcBef>
                <a:spcPct val="40000"/>
              </a:spcBef>
            </a:pPr>
            <a:r>
              <a:rPr lang="zh-CN" altLang="en-US" sz="2400" b="1" dirty="0">
                <a:latin typeface="仿宋" charset="0"/>
                <a:ea typeface="仿宋" charset="0"/>
                <a:cs typeface="仿宋" charset="0"/>
              </a:rPr>
              <a:t>“在这个国家命题会转变为反命题，官僚主义的国家机构诞生于无政府主义</a:t>
            </a:r>
            <a:r>
              <a:rPr lang="en-US" altLang="zh-CN" sz="2400" b="1" dirty="0">
                <a:latin typeface="仿宋" charset="0"/>
                <a:ea typeface="仿宋" charset="0"/>
                <a:cs typeface="仿宋" charset="0"/>
              </a:rPr>
              <a:t>,</a:t>
            </a:r>
            <a:r>
              <a:rPr lang="zh-CN" altLang="en-US" sz="2400" b="1" dirty="0">
                <a:latin typeface="仿宋" charset="0"/>
                <a:ea typeface="仿宋" charset="0"/>
                <a:cs typeface="仿宋" charset="0"/>
              </a:rPr>
              <a:t>奴性诞生于自由，极端民族主义出自超民族主义”。</a:t>
            </a:r>
            <a:r>
              <a:rPr lang="zh-CN" altLang="en-US" sz="1100" dirty="0">
                <a:latin typeface="微软雅黑" panose="020B0503020204020204" pitchFamily="34" charset="-122"/>
                <a:ea typeface="微软雅黑" panose="020B0503020204020204" pitchFamily="34" charset="-122"/>
              </a:rPr>
              <a:t> </a:t>
            </a:r>
            <a:endParaRPr lang="zh-CN" altLang="en-US" sz="1100" dirty="0">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5840095" y="3552190"/>
            <a:ext cx="3738245" cy="2906395"/>
          </a:xfrm>
          <a:prstGeom prst="rect">
            <a:avLst/>
          </a:prstGeom>
          <a:noFill/>
          <a:ln w="9525">
            <a:noFill/>
            <a:miter lim="800000"/>
          </a:ln>
        </p:spPr>
        <p:txBody>
          <a:bodyPr/>
          <a:p>
            <a:pPr marL="109855" indent="-109855" defTabSz="880745">
              <a:spcBef>
                <a:spcPct val="40000"/>
              </a:spcBef>
            </a:pPr>
            <a:endParaRPr lang="zh-CN" altLang="en-US" sz="1100" dirty="0">
              <a:latin typeface="楷体_GB2312" charset="-122"/>
              <a:ea typeface="楷体_GB2312" charset="-122"/>
            </a:endParaRPr>
          </a:p>
          <a:p>
            <a:pPr marL="109855" indent="-109855" defTabSz="880745">
              <a:spcBef>
                <a:spcPct val="40000"/>
              </a:spcBef>
            </a:pPr>
            <a:r>
              <a:rPr lang="zh-CN" altLang="en-US" sz="2400" b="1" dirty="0">
                <a:latin typeface="仿宋" charset="0"/>
                <a:ea typeface="仿宋" charset="0"/>
                <a:cs typeface="仿宋" charset="0"/>
              </a:rPr>
              <a:t>“既生性好斗而又温和谦让；既穷兵黩武而又崇尚美感；既桀骜自大而又彬彬有礼；既顽固不化而又能伸能屈；既驯服而又不愿受人摆布；既保守而又敢于接受新的生活方式”。</a:t>
            </a:r>
            <a:endParaRPr lang="zh-CN" altLang="en-US" sz="2000" dirty="0">
              <a:latin typeface="微软雅黑" panose="020B0503020204020204" pitchFamily="34" charset="-122"/>
              <a:ea typeface="微软雅黑" panose="020B0503020204020204" pitchFamily="34" charset="-122"/>
            </a:endParaRPr>
          </a:p>
          <a:p>
            <a:pPr marL="109855" indent="-109855" defTabSz="880745">
              <a:spcBef>
                <a:spcPct val="40000"/>
              </a:spcBef>
            </a:pPr>
            <a:endParaRPr lang="zh-CN" altLang="en-US" sz="1000" dirty="0">
              <a:latin typeface="楷体_GB2312" charset="-122"/>
              <a:ea typeface="楷体_GB2312" charset="-122"/>
            </a:endParaRPr>
          </a:p>
        </p:txBody>
      </p:sp>
      <p:pic>
        <p:nvPicPr>
          <p:cNvPr id="2" name="图片 1"/>
          <p:cNvPicPr>
            <a:picLocks noChangeAspect="1"/>
          </p:cNvPicPr>
          <p:nvPr/>
        </p:nvPicPr>
        <p:blipFill>
          <a:blip r:embed="rId1"/>
          <a:stretch>
            <a:fillRect/>
          </a:stretch>
        </p:blipFill>
        <p:spPr>
          <a:xfrm>
            <a:off x="4049395" y="0"/>
            <a:ext cx="4369435" cy="1131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319145" y="1515110"/>
            <a:ext cx="766889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endParaRPr lang="zh-CN" altLang="en-US" sz="3200" b="1" dirty="0">
              <a:latin typeface="仿宋" charset="0"/>
              <a:ea typeface="仿宋" charset="0"/>
              <a:cs typeface="仿宋" charset="0"/>
            </a:endParaRPr>
          </a:p>
          <a:p>
            <a:pPr algn="l" fontAlgn="base">
              <a:lnSpc>
                <a:spcPct val="100000"/>
              </a:lnSpc>
              <a:spcBef>
                <a:spcPct val="0"/>
              </a:spcBef>
              <a:spcAft>
                <a:spcPct val="0"/>
              </a:spcAft>
              <a:buFontTx/>
              <a:buNone/>
              <a:defRPr/>
            </a:pPr>
            <a:r>
              <a:rPr lang="zh-CN" altLang="en-US" sz="3200" b="1" dirty="0">
                <a:latin typeface="仿宋" charset="0"/>
                <a:ea typeface="仿宋" charset="0"/>
                <a:cs typeface="仿宋" charset="0"/>
                <a:sym typeface="+mn-ea"/>
              </a:rPr>
              <a:t>下列文字描述的是上世纪</a:t>
            </a:r>
            <a:r>
              <a:rPr lang="en-US" altLang="zh-CN" sz="3200" b="1" dirty="0">
                <a:latin typeface="Times New Roman Regular" panose="02020603050405020304" charset="0"/>
                <a:ea typeface="仿宋" charset="0"/>
                <a:cs typeface="Times New Roman Regular" panose="02020603050405020304" charset="0"/>
                <a:sym typeface="+mn-ea"/>
              </a:rPr>
              <a:t>1985-90</a:t>
            </a:r>
            <a:r>
              <a:rPr lang="zh-CN" altLang="en-US" sz="3200" b="1" dirty="0">
                <a:latin typeface="仿宋" charset="0"/>
                <a:ea typeface="仿宋" charset="0"/>
                <a:cs typeface="仿宋" charset="0"/>
                <a:sym typeface="+mn-ea"/>
              </a:rPr>
              <a:t>年代哪个国家的经济状态？</a:t>
            </a:r>
            <a:endParaRPr lang="zh-CN" altLang="en-US" sz="3200" b="1" dirty="0">
              <a:latin typeface="仿宋" charset="0"/>
              <a:ea typeface="仿宋" charset="0"/>
              <a:cs typeface="仿宋" charset="0"/>
            </a:endParaRPr>
          </a:p>
        </p:txBody>
      </p:sp>
      <p:sp>
        <p:nvSpPr>
          <p:cNvPr id="14" name="Rectangle 10"/>
          <p:cNvSpPr>
            <a:spLocks noChangeArrowheads="1"/>
          </p:cNvSpPr>
          <p:nvPr/>
        </p:nvSpPr>
        <p:spPr bwMode="auto">
          <a:xfrm>
            <a:off x="3470275" y="3133090"/>
            <a:ext cx="3625215" cy="2689225"/>
          </a:xfrm>
          <a:prstGeom prst="rect">
            <a:avLst/>
          </a:prstGeom>
          <a:noFill/>
          <a:ln w="9525">
            <a:noFill/>
            <a:miter lim="800000"/>
          </a:ln>
        </p:spPr>
        <p:txBody>
          <a:bodyPr/>
          <a:p>
            <a:pPr marL="109855" indent="-109855" defTabSz="880745">
              <a:spcBef>
                <a:spcPct val="40000"/>
              </a:spcBef>
            </a:pPr>
            <a:r>
              <a:rPr lang="en-US" altLang="zh-CN" sz="2400" dirty="0">
                <a:latin typeface="Times New Roman Regular" panose="02020603050405020304" charset="0"/>
                <a:ea typeface="仿宋" charset="0"/>
                <a:cs typeface="Times New Roman Regular" panose="02020603050405020304" charset="0"/>
                <a:sym typeface="+mn-ea"/>
              </a:rPr>
              <a:t>A</a:t>
            </a:r>
            <a:r>
              <a:rPr lang="zh-CN" altLang="en-US" sz="2400" b="1" dirty="0">
                <a:latin typeface="仿宋" charset="0"/>
                <a:ea typeface="仿宋" charset="0"/>
                <a:cs typeface="仿宋" charset="0"/>
                <a:sym typeface="+mn-ea"/>
              </a:rPr>
              <a:t>国 该国的制造业的一些</a:t>
            </a:r>
            <a:r>
              <a:rPr lang="en-US" altLang="zh-CN" sz="2400" b="1" dirty="0">
                <a:latin typeface="仿宋" charset="0"/>
                <a:ea typeface="仿宋" charset="0"/>
                <a:cs typeface="仿宋" charset="0"/>
                <a:sym typeface="+mn-ea"/>
              </a:rPr>
              <a:t>        </a:t>
            </a:r>
            <a:r>
              <a:rPr lang="zh-CN" altLang="en-US" sz="2400" b="1" dirty="0">
                <a:latin typeface="仿宋" charset="0"/>
                <a:ea typeface="仿宋" charset="0"/>
                <a:cs typeface="仿宋" charset="0"/>
                <a:sym typeface="+mn-ea"/>
              </a:rPr>
              <a:t>部门在与外国企业的竞争当中失去竞争优势，大量高报酬的职位流失。连年的贸易赤字使之成为世界上最大的债务国。</a:t>
            </a:r>
            <a:endParaRPr lang="zh-CN" altLang="en-US" sz="1100" dirty="0">
              <a:latin typeface="微软雅黑" panose="020B0503020204020204" pitchFamily="34" charset="-122"/>
              <a:ea typeface="微软雅黑" panose="020B0503020204020204" pitchFamily="34" charset="-122"/>
            </a:endParaRPr>
          </a:p>
          <a:p>
            <a:pPr marL="109855" indent="-109855" defTabSz="880745">
              <a:spcBef>
                <a:spcPct val="40000"/>
              </a:spcBef>
            </a:pPr>
            <a:r>
              <a:rPr lang="zh-CN" altLang="en-US" sz="1100" dirty="0">
                <a:latin typeface="微软雅黑" panose="020B0503020204020204" pitchFamily="34" charset="-122"/>
                <a:ea typeface="微软雅黑" panose="020B0503020204020204" pitchFamily="34" charset="-122"/>
              </a:rPr>
              <a:t> </a:t>
            </a:r>
            <a:endParaRPr lang="zh-CN" altLang="en-US" sz="1100" dirty="0">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7095490" y="3133090"/>
            <a:ext cx="3738245" cy="2906395"/>
          </a:xfrm>
          <a:prstGeom prst="rect">
            <a:avLst/>
          </a:prstGeom>
          <a:noFill/>
          <a:ln w="9525">
            <a:noFill/>
            <a:miter lim="800000"/>
          </a:ln>
        </p:spPr>
        <p:txBody>
          <a:bodyPr/>
          <a:p>
            <a:pPr marL="109855" indent="-109855" defTabSz="880745">
              <a:spcBef>
                <a:spcPct val="40000"/>
              </a:spcBef>
            </a:pPr>
            <a:r>
              <a:rPr lang="en-US" altLang="zh-CN" sz="2400" dirty="0">
                <a:latin typeface="Times New Roman Regular" panose="02020603050405020304" charset="0"/>
                <a:ea typeface="仿宋" charset="0"/>
                <a:cs typeface="Times New Roman Regular" panose="02020603050405020304" charset="0"/>
                <a:sym typeface="+mn-ea"/>
              </a:rPr>
              <a:t>B</a:t>
            </a:r>
            <a:r>
              <a:rPr lang="zh-CN" altLang="en-US" sz="2400" b="1" dirty="0">
                <a:latin typeface="仿宋" charset="0"/>
                <a:ea typeface="仿宋" charset="0"/>
                <a:cs typeface="仿宋" charset="0"/>
                <a:sym typeface="+mn-ea"/>
              </a:rPr>
              <a:t>国 在</a:t>
            </a:r>
            <a:r>
              <a:rPr lang="en-US" altLang="zh-CN" sz="2400" dirty="0">
                <a:latin typeface="Times New Roman Regular" panose="02020603050405020304" charset="0"/>
                <a:ea typeface="仿宋" charset="0"/>
                <a:cs typeface="Times New Roman Regular" panose="02020603050405020304" charset="0"/>
                <a:sym typeface="+mn-ea"/>
              </a:rPr>
              <a:t>80</a:t>
            </a:r>
            <a:r>
              <a:rPr lang="zh-CN" altLang="en-US" sz="2400" b="1" dirty="0">
                <a:latin typeface="仿宋" charset="0"/>
                <a:ea typeface="仿宋" charset="0"/>
                <a:cs typeface="仿宋" charset="0"/>
                <a:sym typeface="+mn-ea"/>
              </a:rPr>
              <a:t>年代比其他任何国家都创造了更多的就业机会，人均收入进入世界第一阵营，制造业出口在</a:t>
            </a:r>
            <a:r>
              <a:rPr lang="en-US" altLang="zh-CN" sz="2400" dirty="0">
                <a:latin typeface="Times New Roman Regular" panose="02020603050405020304" charset="0"/>
                <a:ea typeface="仿宋" charset="0"/>
                <a:cs typeface="Times New Roman Regular" panose="02020603050405020304" charset="0"/>
                <a:sym typeface="+mn-ea"/>
              </a:rPr>
              <a:t>1987-1992</a:t>
            </a:r>
            <a:r>
              <a:rPr lang="zh-CN" altLang="en-US" sz="2400" b="1" dirty="0">
                <a:latin typeface="仿宋" charset="0"/>
                <a:ea typeface="仿宋" charset="0"/>
                <a:cs typeface="仿宋" charset="0"/>
                <a:sym typeface="+mn-ea"/>
              </a:rPr>
              <a:t>年间增加了一倍。</a:t>
            </a:r>
            <a:endParaRPr lang="zh-CN" altLang="en-US" sz="2000" dirty="0">
              <a:latin typeface="微软雅黑" panose="020B0503020204020204" pitchFamily="34" charset="-122"/>
              <a:ea typeface="微软雅黑" panose="020B0503020204020204" pitchFamily="34" charset="-122"/>
            </a:endParaRPr>
          </a:p>
          <a:p>
            <a:pPr marL="109855" indent="-109855" defTabSz="880745">
              <a:spcBef>
                <a:spcPct val="40000"/>
              </a:spcBef>
            </a:pPr>
            <a:endParaRPr lang="zh-CN" altLang="en-US" sz="1000" dirty="0">
              <a:latin typeface="楷体_GB2312" charset="-122"/>
              <a:ea typeface="楷体_GB2312" charset="-122"/>
            </a:endParaRPr>
          </a:p>
        </p:txBody>
      </p:sp>
      <p:pic>
        <p:nvPicPr>
          <p:cNvPr id="2" name="图片 1"/>
          <p:cNvPicPr>
            <a:picLocks noChangeAspect="1"/>
          </p:cNvPicPr>
          <p:nvPr/>
        </p:nvPicPr>
        <p:blipFill>
          <a:blip r:embed="rId1"/>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345815" y="1467485"/>
            <a:ext cx="766889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endParaRPr lang="zh-CN" altLang="en-US" sz="3200" b="1" dirty="0">
              <a:latin typeface="仿宋" charset="0"/>
              <a:ea typeface="仿宋" charset="0"/>
              <a:cs typeface="仿宋" charset="0"/>
            </a:endParaRPr>
          </a:p>
          <a:p>
            <a:pPr algn="l" fontAlgn="base">
              <a:lnSpc>
                <a:spcPct val="100000"/>
              </a:lnSpc>
              <a:spcBef>
                <a:spcPct val="0"/>
              </a:spcBef>
              <a:spcAft>
                <a:spcPct val="0"/>
              </a:spcAft>
              <a:buFontTx/>
              <a:buNone/>
              <a:defRPr/>
            </a:pPr>
            <a:r>
              <a:rPr lang="zh-CN" altLang="en-US" sz="3200" b="1" dirty="0">
                <a:latin typeface="仿宋" charset="0"/>
                <a:ea typeface="仿宋" charset="0"/>
                <a:cs typeface="仿宋" charset="0"/>
                <a:sym typeface="+mn-ea"/>
              </a:rPr>
              <a:t>下面的文字描写的是</a:t>
            </a:r>
            <a:r>
              <a:rPr lang="en-US" altLang="zh-CN" sz="3200" b="1" dirty="0">
                <a:latin typeface="Times New Roman Regular" panose="02020603050405020304" charset="0"/>
                <a:ea typeface="仿宋" charset="0"/>
                <a:cs typeface="Times New Roman Regular" panose="02020603050405020304" charset="0"/>
                <a:sym typeface="+mn-ea"/>
              </a:rPr>
              <a:t>1990</a:t>
            </a:r>
            <a:r>
              <a:rPr lang="zh-CN" altLang="en-US" sz="3200" b="1" dirty="0">
                <a:latin typeface="仿宋" charset="0"/>
                <a:ea typeface="仿宋" charset="0"/>
                <a:cs typeface="仿宋" charset="0"/>
                <a:sym typeface="+mn-ea"/>
              </a:rPr>
              <a:t>年代后期至</a:t>
            </a:r>
            <a:r>
              <a:rPr lang="en-US" altLang="zh-CN" sz="3200" b="1" dirty="0">
                <a:latin typeface="Times New Roman Regular" panose="02020603050405020304" charset="0"/>
                <a:ea typeface="仿宋" charset="0"/>
                <a:cs typeface="Times New Roman Regular" panose="02020603050405020304" charset="0"/>
                <a:sym typeface="+mn-ea"/>
              </a:rPr>
              <a:t>21</a:t>
            </a:r>
            <a:r>
              <a:rPr lang="zh-CN" altLang="en-US" sz="3200" b="1" dirty="0">
                <a:latin typeface="仿宋" charset="0"/>
                <a:ea typeface="仿宋" charset="0"/>
                <a:cs typeface="仿宋" charset="0"/>
                <a:sym typeface="+mn-ea"/>
              </a:rPr>
              <a:t>世纪初期哪个主要国家的经济表现？</a:t>
            </a:r>
            <a:endParaRPr lang="zh-CN" altLang="en-US" sz="3200" b="1" dirty="0">
              <a:latin typeface="仿宋" charset="0"/>
              <a:ea typeface="仿宋" charset="0"/>
              <a:cs typeface="仿宋" charset="0"/>
            </a:endParaRPr>
          </a:p>
        </p:txBody>
      </p:sp>
      <p:sp>
        <p:nvSpPr>
          <p:cNvPr id="14" name="Rectangle 10"/>
          <p:cNvSpPr>
            <a:spLocks noChangeArrowheads="1"/>
          </p:cNvSpPr>
          <p:nvPr/>
        </p:nvSpPr>
        <p:spPr bwMode="auto">
          <a:xfrm>
            <a:off x="3540125" y="3133090"/>
            <a:ext cx="3625215" cy="2689225"/>
          </a:xfrm>
          <a:prstGeom prst="rect">
            <a:avLst/>
          </a:prstGeom>
          <a:noFill/>
          <a:ln w="9525">
            <a:noFill/>
            <a:miter lim="800000"/>
          </a:ln>
        </p:spPr>
        <p:txBody>
          <a:bodyPr/>
          <a:p>
            <a:pPr marL="109855" indent="-109855" defTabSz="880745">
              <a:spcBef>
                <a:spcPct val="40000"/>
              </a:spcBef>
            </a:pPr>
            <a:r>
              <a:rPr lang="en-US" altLang="zh-CN" sz="2400" dirty="0">
                <a:latin typeface="Times New Roman Regular" panose="02020603050405020304" charset="0"/>
                <a:ea typeface="仿宋" charset="0"/>
                <a:cs typeface="Times New Roman Regular" panose="02020603050405020304" charset="0"/>
                <a:sym typeface="+mn-ea"/>
              </a:rPr>
              <a:t>A</a:t>
            </a:r>
            <a:r>
              <a:rPr lang="zh-CN" altLang="en-US" sz="2400" b="1" dirty="0">
                <a:latin typeface="仿宋" charset="0"/>
                <a:ea typeface="仿宋" charset="0"/>
                <a:cs typeface="仿宋" charset="0"/>
                <a:sym typeface="+mn-ea"/>
              </a:rPr>
              <a:t>国 该国曾经风靡世界的消费者电子产业和半导体产业遇到前所未有的挑战，始于金融体系的经济衰退持续了多年。</a:t>
            </a:r>
            <a:endParaRPr lang="zh-CN" altLang="en-US" sz="1100" dirty="0">
              <a:latin typeface="微软雅黑" panose="020B0503020204020204" pitchFamily="34" charset="-122"/>
              <a:ea typeface="微软雅黑" panose="020B0503020204020204" pitchFamily="34" charset="-122"/>
            </a:endParaRPr>
          </a:p>
          <a:p>
            <a:pPr marL="109855" indent="-109855" defTabSz="880745">
              <a:spcBef>
                <a:spcPct val="40000"/>
              </a:spcBef>
            </a:pPr>
            <a:endParaRPr lang="zh-CN" altLang="en-US" sz="1100" dirty="0">
              <a:latin typeface="微软雅黑" panose="020B0503020204020204" pitchFamily="34" charset="-122"/>
              <a:ea typeface="微软雅黑" panose="020B0503020204020204" pitchFamily="34" charset="-122"/>
            </a:endParaRPr>
          </a:p>
          <a:p>
            <a:pPr marL="109855" indent="-109855" defTabSz="880745">
              <a:spcBef>
                <a:spcPct val="40000"/>
              </a:spcBef>
            </a:pPr>
            <a:r>
              <a:rPr lang="zh-CN" altLang="en-US" sz="1100" dirty="0">
                <a:latin typeface="微软雅黑" panose="020B0503020204020204" pitchFamily="34" charset="-122"/>
                <a:ea typeface="微软雅黑" panose="020B0503020204020204" pitchFamily="34" charset="-122"/>
              </a:rPr>
              <a:t> </a:t>
            </a:r>
            <a:endParaRPr lang="zh-CN" altLang="en-US" sz="1100" dirty="0">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7165340" y="3133090"/>
            <a:ext cx="3738245" cy="2906395"/>
          </a:xfrm>
          <a:prstGeom prst="rect">
            <a:avLst/>
          </a:prstGeom>
          <a:noFill/>
          <a:ln w="9525">
            <a:noFill/>
            <a:miter lim="800000"/>
          </a:ln>
        </p:spPr>
        <p:txBody>
          <a:bodyPr/>
          <a:p>
            <a:pPr marL="109855" indent="-109855" defTabSz="880745">
              <a:spcBef>
                <a:spcPct val="40000"/>
              </a:spcBef>
            </a:pPr>
            <a:r>
              <a:rPr lang="en-US" altLang="zh-CN" sz="2400" dirty="0">
                <a:latin typeface="Times New Roman Regular" panose="02020603050405020304" charset="0"/>
                <a:ea typeface="仿宋" charset="0"/>
                <a:cs typeface="Times New Roman Regular" panose="02020603050405020304" charset="0"/>
                <a:sym typeface="+mn-ea"/>
              </a:rPr>
              <a:t>B</a:t>
            </a:r>
            <a:r>
              <a:rPr lang="zh-CN" altLang="en-US" sz="2400" b="1" dirty="0">
                <a:latin typeface="仿宋" charset="0"/>
                <a:ea typeface="仿宋" charset="0"/>
                <a:cs typeface="仿宋" charset="0"/>
                <a:sym typeface="+mn-ea"/>
              </a:rPr>
              <a:t>国</a:t>
            </a:r>
            <a:r>
              <a:rPr lang="en-US" altLang="zh-CN" sz="2400" b="1" dirty="0">
                <a:latin typeface="仿宋" charset="0"/>
                <a:ea typeface="仿宋" charset="0"/>
                <a:cs typeface="仿宋" charset="0"/>
                <a:sym typeface="+mn-ea"/>
              </a:rPr>
              <a:t> </a:t>
            </a:r>
            <a:r>
              <a:rPr lang="zh-CN" altLang="en-US" sz="2400" b="1" dirty="0">
                <a:latin typeface="仿宋" charset="0"/>
                <a:ea typeface="仿宋" charset="0"/>
                <a:cs typeface="仿宋" charset="0"/>
                <a:sym typeface="+mn-ea"/>
              </a:rPr>
              <a:t>该国汽车产业的竞争力持续上升，该国企业在</a:t>
            </a:r>
            <a:r>
              <a:rPr lang="en-US" altLang="zh-CN" sz="2400" dirty="0">
                <a:latin typeface="Times New Roman Regular" panose="02020603050405020304" charset="0"/>
                <a:ea typeface="仿宋" charset="0"/>
                <a:cs typeface="Times New Roman Regular" panose="02020603050405020304" charset="0"/>
                <a:sym typeface="+mn-ea"/>
              </a:rPr>
              <a:t>2008</a:t>
            </a:r>
            <a:r>
              <a:rPr lang="zh-CN" altLang="en-US" sz="2400" b="1" dirty="0">
                <a:latin typeface="仿宋" charset="0"/>
                <a:ea typeface="仿宋" charset="0"/>
                <a:cs typeface="仿宋" charset="0"/>
                <a:sym typeface="+mn-ea"/>
              </a:rPr>
              <a:t>年完成了对长期位居世界第一的通用汽车公司的赶超。尽管在电子等产业的最终产品中的市场份额下降，但是维持了在关键零部件领域的地位。</a:t>
            </a:r>
            <a:endParaRPr lang="zh-CN" altLang="en-US" sz="2000" dirty="0">
              <a:latin typeface="微软雅黑" panose="020B0503020204020204" pitchFamily="34" charset="-122"/>
              <a:ea typeface="微软雅黑" panose="020B0503020204020204" pitchFamily="34" charset="-122"/>
            </a:endParaRPr>
          </a:p>
          <a:p>
            <a:pPr marL="109855" indent="-109855" defTabSz="880745">
              <a:spcBef>
                <a:spcPct val="40000"/>
              </a:spcBef>
            </a:pPr>
            <a:endParaRPr lang="zh-CN" altLang="en-US" sz="1000" dirty="0">
              <a:latin typeface="楷体_GB2312" charset="-122"/>
              <a:ea typeface="楷体_GB2312" charset="-122"/>
            </a:endParaRPr>
          </a:p>
        </p:txBody>
      </p:sp>
      <p:pic>
        <p:nvPicPr>
          <p:cNvPr id="3" name="图片 2"/>
          <p:cNvPicPr>
            <a:picLocks noChangeAspect="1"/>
          </p:cNvPicPr>
          <p:nvPr/>
        </p:nvPicPr>
        <p:blipFill>
          <a:blip r:embed="rId1"/>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345815" y="1467485"/>
            <a:ext cx="766889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endParaRPr lang="zh-CN" altLang="en-US" sz="3200" b="1" dirty="0">
              <a:latin typeface="仿宋" charset="0"/>
              <a:ea typeface="仿宋" charset="0"/>
              <a:cs typeface="仿宋" charset="0"/>
            </a:endParaRPr>
          </a:p>
          <a:p>
            <a:pPr algn="l" fontAlgn="base">
              <a:lnSpc>
                <a:spcPct val="100000"/>
              </a:lnSpc>
              <a:spcBef>
                <a:spcPct val="0"/>
              </a:spcBef>
              <a:spcAft>
                <a:spcPct val="0"/>
              </a:spcAft>
              <a:buFontTx/>
              <a:buNone/>
              <a:defRPr/>
            </a:pPr>
            <a:r>
              <a:rPr lang="zh-CN" altLang="en-US" sz="3200" b="1" dirty="0">
                <a:latin typeface="仿宋" charset="0"/>
                <a:ea typeface="仿宋" charset="0"/>
                <a:cs typeface="仿宋" charset="0"/>
                <a:sym typeface="+mn-ea"/>
              </a:rPr>
              <a:t>下面的文字描写的是</a:t>
            </a:r>
            <a:r>
              <a:rPr lang="en-US" altLang="zh-CN" sz="3200" b="1" dirty="0">
                <a:latin typeface="Times New Roman Regular" panose="02020603050405020304" charset="0"/>
                <a:ea typeface="仿宋" charset="0"/>
                <a:cs typeface="Times New Roman Regular" panose="02020603050405020304" charset="0"/>
                <a:sym typeface="+mn-ea"/>
              </a:rPr>
              <a:t>2020</a:t>
            </a:r>
            <a:r>
              <a:rPr lang="zh-CN" altLang="en-US" sz="3200" b="1" dirty="0">
                <a:latin typeface="Times New Roman Regular" panose="02020603050405020304" charset="0"/>
                <a:ea typeface="仿宋" charset="0"/>
                <a:cs typeface="Times New Roman Regular" panose="02020603050405020304" charset="0"/>
                <a:sym typeface="+mn-ea"/>
              </a:rPr>
              <a:t>年代</a:t>
            </a:r>
            <a:r>
              <a:rPr lang="zh-CN" altLang="en-US" sz="3200" b="1" dirty="0">
                <a:latin typeface="仿宋" charset="0"/>
                <a:ea typeface="仿宋" charset="0"/>
                <a:cs typeface="仿宋" charset="0"/>
                <a:sym typeface="+mn-ea"/>
              </a:rPr>
              <a:t>初期哪个主要国家汽车</a:t>
            </a:r>
            <a:r>
              <a:rPr lang="zh-CN" altLang="en-US" sz="3200" b="1" dirty="0">
                <a:latin typeface="仿宋" charset="0"/>
                <a:ea typeface="仿宋" charset="0"/>
                <a:cs typeface="仿宋" charset="0"/>
                <a:sym typeface="+mn-ea"/>
              </a:rPr>
              <a:t>产业的表现？</a:t>
            </a:r>
            <a:endParaRPr lang="zh-CN" altLang="en-US" sz="3200" b="1" dirty="0">
              <a:latin typeface="仿宋" charset="0"/>
              <a:ea typeface="仿宋" charset="0"/>
              <a:cs typeface="仿宋" charset="0"/>
            </a:endParaRPr>
          </a:p>
        </p:txBody>
      </p:sp>
      <p:sp>
        <p:nvSpPr>
          <p:cNvPr id="14" name="Rectangle 10"/>
          <p:cNvSpPr>
            <a:spLocks noChangeArrowheads="1"/>
          </p:cNvSpPr>
          <p:nvPr/>
        </p:nvSpPr>
        <p:spPr bwMode="auto">
          <a:xfrm>
            <a:off x="3540125" y="3133090"/>
            <a:ext cx="3625215" cy="2689225"/>
          </a:xfrm>
          <a:prstGeom prst="rect">
            <a:avLst/>
          </a:prstGeom>
          <a:noFill/>
          <a:ln w="9525">
            <a:noFill/>
            <a:miter lim="800000"/>
          </a:ln>
        </p:spPr>
        <p:txBody>
          <a:bodyPr/>
          <a:p>
            <a:pPr marL="109855" indent="-109855" defTabSz="880745">
              <a:spcBef>
                <a:spcPct val="40000"/>
              </a:spcBef>
            </a:pPr>
            <a:r>
              <a:rPr lang="en-US" altLang="zh-CN" sz="2400" dirty="0">
                <a:latin typeface="Times New Roman Regular" panose="02020603050405020304" charset="0"/>
                <a:ea typeface="仿宋" charset="0"/>
                <a:cs typeface="Times New Roman Regular" panose="02020603050405020304" charset="0"/>
                <a:sym typeface="+mn-ea"/>
              </a:rPr>
              <a:t>A</a:t>
            </a:r>
            <a:r>
              <a:rPr lang="zh-CN" altLang="en-US" sz="2400" b="1" dirty="0">
                <a:latin typeface="仿宋" charset="0"/>
                <a:ea typeface="仿宋" charset="0"/>
                <a:cs typeface="仿宋" charset="0"/>
                <a:sym typeface="+mn-ea"/>
              </a:rPr>
              <a:t>国 该国汽车产业在增长迅速的细分市场踯躅不前。</a:t>
            </a:r>
            <a:endParaRPr lang="zh-CN" altLang="en-US" sz="1100" dirty="0">
              <a:latin typeface="微软雅黑" panose="020B0503020204020204" pitchFamily="34" charset="-122"/>
              <a:ea typeface="微软雅黑" panose="020B0503020204020204" pitchFamily="34" charset="-122"/>
            </a:endParaRPr>
          </a:p>
          <a:p>
            <a:pPr marL="109855" indent="-109855" defTabSz="880745">
              <a:spcBef>
                <a:spcPct val="40000"/>
              </a:spcBef>
            </a:pPr>
            <a:endParaRPr lang="zh-CN" altLang="en-US" sz="1100" dirty="0">
              <a:latin typeface="微软雅黑" panose="020B0503020204020204" pitchFamily="34" charset="-122"/>
              <a:ea typeface="微软雅黑" panose="020B0503020204020204" pitchFamily="34" charset="-122"/>
            </a:endParaRPr>
          </a:p>
          <a:p>
            <a:pPr marL="109855" indent="-109855" defTabSz="880745">
              <a:spcBef>
                <a:spcPct val="40000"/>
              </a:spcBef>
            </a:pPr>
            <a:r>
              <a:rPr lang="zh-CN" altLang="en-US" sz="1100" dirty="0">
                <a:latin typeface="微软雅黑" panose="020B0503020204020204" pitchFamily="34" charset="-122"/>
                <a:ea typeface="微软雅黑" panose="020B0503020204020204" pitchFamily="34" charset="-122"/>
              </a:rPr>
              <a:t> </a:t>
            </a:r>
            <a:endParaRPr lang="zh-CN" altLang="en-US" sz="1100" dirty="0">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7165340" y="3133090"/>
            <a:ext cx="3738245" cy="2906395"/>
          </a:xfrm>
          <a:prstGeom prst="rect">
            <a:avLst/>
          </a:prstGeom>
          <a:noFill/>
          <a:ln w="9525">
            <a:noFill/>
            <a:miter lim="800000"/>
          </a:ln>
        </p:spPr>
        <p:txBody>
          <a:bodyPr/>
          <a:p>
            <a:pPr marL="109855" indent="-109855" defTabSz="880745">
              <a:spcBef>
                <a:spcPct val="40000"/>
              </a:spcBef>
            </a:pPr>
            <a:r>
              <a:rPr lang="en-US" altLang="zh-CN" sz="2400" dirty="0">
                <a:latin typeface="Times New Roman Regular" panose="02020603050405020304" charset="0"/>
                <a:ea typeface="仿宋" charset="0"/>
                <a:cs typeface="Times New Roman Regular" panose="02020603050405020304" charset="0"/>
                <a:sym typeface="+mn-ea"/>
              </a:rPr>
              <a:t>B</a:t>
            </a:r>
            <a:r>
              <a:rPr lang="zh-CN" altLang="en-US" sz="2400" b="1" dirty="0">
                <a:latin typeface="仿宋" charset="0"/>
                <a:ea typeface="仿宋" charset="0"/>
                <a:cs typeface="仿宋" charset="0"/>
                <a:sym typeface="+mn-ea"/>
              </a:rPr>
              <a:t>国</a:t>
            </a:r>
            <a:r>
              <a:rPr lang="en-US" altLang="zh-CN" sz="2400" b="1" dirty="0">
                <a:latin typeface="仿宋" charset="0"/>
                <a:ea typeface="仿宋" charset="0"/>
                <a:cs typeface="仿宋" charset="0"/>
                <a:sym typeface="+mn-ea"/>
              </a:rPr>
              <a:t> </a:t>
            </a:r>
            <a:r>
              <a:rPr lang="zh-CN" altLang="en-US" sz="2400" b="1" dirty="0">
                <a:latin typeface="仿宋" charset="0"/>
                <a:ea typeface="仿宋" charset="0"/>
                <a:cs typeface="仿宋" charset="0"/>
                <a:sym typeface="+mn-ea"/>
              </a:rPr>
              <a:t>该国代表性汽车企业的利润达到历史高峰。</a:t>
            </a:r>
            <a:endParaRPr lang="zh-CN" altLang="en-US" sz="2000" dirty="0">
              <a:latin typeface="微软雅黑" panose="020B0503020204020204" pitchFamily="34" charset="-122"/>
              <a:ea typeface="微软雅黑" panose="020B0503020204020204" pitchFamily="34" charset="-122"/>
            </a:endParaRPr>
          </a:p>
          <a:p>
            <a:pPr marL="109855" indent="-109855" defTabSz="880745">
              <a:spcBef>
                <a:spcPct val="40000"/>
              </a:spcBef>
            </a:pPr>
            <a:endParaRPr lang="zh-CN" altLang="en-US" sz="1000" dirty="0">
              <a:latin typeface="楷体_GB2312" charset="-122"/>
              <a:ea typeface="楷体_GB2312" charset="-122"/>
            </a:endParaRPr>
          </a:p>
        </p:txBody>
      </p:sp>
      <p:pic>
        <p:nvPicPr>
          <p:cNvPr id="3" name="图片 2"/>
          <p:cNvPicPr>
            <a:picLocks noChangeAspect="1"/>
          </p:cNvPicPr>
          <p:nvPr/>
        </p:nvPicPr>
        <p:blipFill>
          <a:blip r:embed="rId1"/>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345815" y="1467485"/>
            <a:ext cx="766889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endParaRPr lang="zh-CN" altLang="en-US" sz="3200" b="1" dirty="0">
              <a:latin typeface="仿宋" charset="0"/>
              <a:ea typeface="仿宋" charset="0"/>
              <a:cs typeface="仿宋" charset="0"/>
            </a:endParaRPr>
          </a:p>
          <a:p>
            <a:pPr algn="l" fontAlgn="base">
              <a:lnSpc>
                <a:spcPct val="100000"/>
              </a:lnSpc>
              <a:spcBef>
                <a:spcPct val="0"/>
              </a:spcBef>
              <a:spcAft>
                <a:spcPct val="0"/>
              </a:spcAft>
              <a:buFontTx/>
              <a:buNone/>
              <a:defRPr/>
            </a:pPr>
            <a:r>
              <a:rPr lang="zh-CN" altLang="en-US" sz="3200" b="1" dirty="0">
                <a:latin typeface="仿宋" charset="0"/>
                <a:ea typeface="仿宋" charset="0"/>
                <a:sym typeface="+mn-ea"/>
              </a:rPr>
              <a:t>以下文字描写的是战后至九十年代之前哪个主要经济体的制度特征</a:t>
            </a:r>
            <a:r>
              <a:rPr lang="zh-CN" altLang="en-US" sz="3200" b="1" dirty="0">
                <a:latin typeface="仿宋" charset="0"/>
                <a:ea typeface="仿宋" charset="0"/>
                <a:cs typeface="仿宋" charset="0"/>
                <a:sym typeface="+mn-ea"/>
              </a:rPr>
              <a:t>？</a:t>
            </a:r>
            <a:endParaRPr lang="zh-CN" altLang="en-US" sz="3200" b="1" dirty="0">
              <a:latin typeface="仿宋" charset="0"/>
              <a:ea typeface="仿宋" charset="0"/>
              <a:cs typeface="仿宋" charset="0"/>
            </a:endParaRPr>
          </a:p>
        </p:txBody>
      </p:sp>
      <p:sp>
        <p:nvSpPr>
          <p:cNvPr id="15" name="Rectangle 11"/>
          <p:cNvSpPr>
            <a:spLocks noChangeArrowheads="1"/>
          </p:cNvSpPr>
          <p:nvPr/>
        </p:nvSpPr>
        <p:spPr bwMode="auto">
          <a:xfrm>
            <a:off x="4445635" y="3035935"/>
            <a:ext cx="5563870" cy="2906395"/>
          </a:xfrm>
          <a:prstGeom prst="rect">
            <a:avLst/>
          </a:prstGeom>
          <a:noFill/>
          <a:ln w="9525">
            <a:noFill/>
            <a:miter lim="800000"/>
          </a:ln>
        </p:spPr>
        <p:txBody>
          <a:bodyPr/>
          <a:p>
            <a:pPr marL="109855" indent="-109855" defTabSz="880745">
              <a:spcBef>
                <a:spcPct val="40000"/>
              </a:spcBef>
            </a:pPr>
            <a:r>
              <a:rPr lang="zh-CN" altLang="en-US" sz="2000" dirty="0">
                <a:latin typeface="微软雅黑" panose="020B0503020204020204" pitchFamily="34" charset="-122"/>
                <a:ea typeface="微软雅黑" panose="020B0503020204020204" pitchFamily="34" charset="-122"/>
                <a:sym typeface="+mn-ea"/>
              </a:rPr>
              <a:t> </a:t>
            </a:r>
            <a:r>
              <a:rPr lang="zh-CN" altLang="en-US" sz="2400" b="1" dirty="0">
                <a:latin typeface="仿宋" charset="0"/>
                <a:ea typeface="仿宋" charset="0"/>
                <a:cs typeface="仿宋" charset="0"/>
                <a:sym typeface="+mn-ea"/>
              </a:rPr>
              <a:t>该国的经济界通过由业界团体等构成的细密的网络以 及银行和企业之间的人员交换、相互持股展现出协调与合作的能力。经济界通过这样的能力强化对政治和政策的影响，准备了熟练技能的形成等进行经济改革所必需的公共财并成功地回避了在其他国家所常见的破坏性的价格竞争，实现了产业结构的调整。</a:t>
            </a:r>
            <a:r>
              <a:rPr lang="zh-CN" altLang="en-US" sz="2000" dirty="0">
                <a:latin typeface="微软雅黑" panose="020B0503020204020204" pitchFamily="34" charset="-122"/>
                <a:ea typeface="微软雅黑" panose="020B0503020204020204" pitchFamily="34" charset="-122"/>
                <a:sym typeface="+mn-ea"/>
              </a:rPr>
              <a:t> </a:t>
            </a:r>
            <a:endParaRPr lang="zh-CN" altLang="en-US" sz="2000" dirty="0">
              <a:latin typeface="微软雅黑" panose="020B0503020204020204" pitchFamily="34" charset="-122"/>
              <a:ea typeface="微软雅黑" panose="020B0503020204020204" pitchFamily="34" charset="-122"/>
            </a:endParaRPr>
          </a:p>
          <a:p>
            <a:pPr marL="109855" indent="-109855" defTabSz="880745">
              <a:spcBef>
                <a:spcPct val="40000"/>
              </a:spcBef>
            </a:pPr>
            <a:endParaRPr lang="zh-CN" altLang="en-US" sz="1000" dirty="0">
              <a:latin typeface="楷体_GB2312" charset="-122"/>
              <a:ea typeface="楷体_GB2312" charset="-122"/>
            </a:endParaRPr>
          </a:p>
        </p:txBody>
      </p:sp>
      <p:pic>
        <p:nvPicPr>
          <p:cNvPr id="3" name="图片 2"/>
          <p:cNvPicPr>
            <a:picLocks noChangeAspect="1"/>
          </p:cNvPicPr>
          <p:nvPr/>
        </p:nvPicPr>
        <p:blipFill>
          <a:blip r:embed="rId1"/>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345815" y="1467485"/>
            <a:ext cx="766889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endParaRPr lang="zh-CN" altLang="en-US" sz="3200" b="1" dirty="0">
              <a:latin typeface="仿宋" charset="0"/>
              <a:ea typeface="仿宋" charset="0"/>
              <a:cs typeface="仿宋" charset="0"/>
            </a:endParaRPr>
          </a:p>
          <a:p>
            <a:pPr algn="l" fontAlgn="base">
              <a:lnSpc>
                <a:spcPct val="100000"/>
              </a:lnSpc>
              <a:spcBef>
                <a:spcPct val="0"/>
              </a:spcBef>
              <a:spcAft>
                <a:spcPct val="0"/>
              </a:spcAft>
              <a:buFontTx/>
              <a:buNone/>
              <a:defRPr/>
            </a:pPr>
            <a:r>
              <a:rPr lang="zh-CN" altLang="en-US" sz="3200" b="1" dirty="0">
                <a:latin typeface="仿宋" charset="0"/>
                <a:ea typeface="仿宋" charset="0"/>
                <a:sym typeface="+mn-ea"/>
              </a:rPr>
              <a:t>以下文字描写的是战后至</a:t>
            </a:r>
            <a:r>
              <a:rPr lang="en-US" altLang="zh-CN" sz="3200" dirty="0">
                <a:latin typeface="Times New Roman Regular" panose="02020603050405020304" charset="0"/>
                <a:ea typeface="仿宋" charset="0"/>
                <a:cs typeface="Times New Roman Regular" panose="02020603050405020304" charset="0"/>
                <a:sym typeface="+mn-ea"/>
              </a:rPr>
              <a:t>2020</a:t>
            </a:r>
            <a:r>
              <a:rPr lang="zh-CN" altLang="en-US" sz="3200" b="1" dirty="0">
                <a:latin typeface="仿宋" charset="0"/>
                <a:ea typeface="仿宋" charset="0"/>
                <a:sym typeface="+mn-ea"/>
              </a:rPr>
              <a:t>年代哪个</a:t>
            </a:r>
            <a:endParaRPr lang="zh-CN" altLang="en-US" sz="3200" b="1" dirty="0">
              <a:latin typeface="仿宋" charset="0"/>
              <a:ea typeface="仿宋" charset="0"/>
              <a:sym typeface="+mn-ea"/>
            </a:endParaRPr>
          </a:p>
          <a:p>
            <a:pPr algn="l" fontAlgn="base">
              <a:lnSpc>
                <a:spcPct val="100000"/>
              </a:lnSpc>
              <a:spcBef>
                <a:spcPct val="0"/>
              </a:spcBef>
              <a:spcAft>
                <a:spcPct val="0"/>
              </a:spcAft>
              <a:buFontTx/>
              <a:buNone/>
              <a:defRPr/>
            </a:pPr>
            <a:r>
              <a:rPr lang="zh-CN" altLang="en-US" sz="3200" b="1" dirty="0">
                <a:latin typeface="仿宋" charset="0"/>
                <a:ea typeface="仿宋" charset="0"/>
                <a:sym typeface="+mn-ea"/>
              </a:rPr>
              <a:t>主要经济体的政企</a:t>
            </a:r>
            <a:r>
              <a:rPr lang="zh-CN" altLang="en-US" sz="3200" b="1" dirty="0">
                <a:latin typeface="仿宋" charset="0"/>
                <a:ea typeface="仿宋" charset="0"/>
                <a:sym typeface="+mn-ea"/>
              </a:rPr>
              <a:t>关系特征</a:t>
            </a:r>
            <a:r>
              <a:rPr lang="zh-CN" altLang="en-US" sz="3200" b="1" dirty="0">
                <a:latin typeface="仿宋" charset="0"/>
                <a:ea typeface="仿宋" charset="0"/>
                <a:cs typeface="仿宋" charset="0"/>
                <a:sym typeface="+mn-ea"/>
              </a:rPr>
              <a:t>？</a:t>
            </a:r>
            <a:endParaRPr lang="zh-CN" altLang="en-US" sz="3200" b="1" dirty="0">
              <a:latin typeface="仿宋" charset="0"/>
              <a:ea typeface="仿宋" charset="0"/>
              <a:cs typeface="仿宋" charset="0"/>
            </a:endParaRPr>
          </a:p>
        </p:txBody>
      </p:sp>
      <p:pic>
        <p:nvPicPr>
          <p:cNvPr id="3" name="图片 2"/>
          <p:cNvPicPr>
            <a:picLocks noChangeAspect="1"/>
          </p:cNvPicPr>
          <p:nvPr/>
        </p:nvPicPr>
        <p:blipFill>
          <a:blip r:embed="rId1"/>
          <a:stretch>
            <a:fillRect/>
          </a:stretch>
        </p:blipFill>
        <p:spPr>
          <a:xfrm>
            <a:off x="0" y="2837815"/>
            <a:ext cx="1961515" cy="645160"/>
          </a:xfrm>
          <a:prstGeom prst="rect">
            <a:avLst/>
          </a:prstGeom>
        </p:spPr>
      </p:pic>
      <p:sp>
        <p:nvSpPr>
          <p:cNvPr id="4" name="Rectangle 11"/>
          <p:cNvSpPr>
            <a:spLocks noChangeArrowheads="1"/>
          </p:cNvSpPr>
          <p:nvPr/>
        </p:nvSpPr>
        <p:spPr bwMode="auto">
          <a:xfrm>
            <a:off x="4214495" y="3035935"/>
            <a:ext cx="5563870" cy="2906395"/>
          </a:xfrm>
          <a:prstGeom prst="rect">
            <a:avLst/>
          </a:prstGeom>
          <a:noFill/>
          <a:ln w="9525">
            <a:noFill/>
            <a:miter lim="800000"/>
          </a:ln>
        </p:spPr>
        <p:txBody>
          <a:bodyPr/>
          <a:p>
            <a:pPr marL="109855" indent="-109855" defTabSz="880745">
              <a:spcBef>
                <a:spcPct val="40000"/>
              </a:spcBef>
            </a:pPr>
            <a:r>
              <a:rPr lang="zh-CN" altLang="en-US" sz="2000" dirty="0">
                <a:latin typeface="微软雅黑" panose="020B0503020204020204" pitchFamily="34" charset="-122"/>
                <a:ea typeface="微软雅黑" panose="020B0503020204020204" pitchFamily="34" charset="-122"/>
                <a:sym typeface="+mn-ea"/>
              </a:rPr>
              <a:t> </a:t>
            </a:r>
            <a:r>
              <a:rPr lang="zh-CN" altLang="en-US" sz="2400" b="1" dirty="0">
                <a:latin typeface="仿宋_GB2312" charset="0"/>
                <a:ea typeface="仿宋_GB2312" charset="0"/>
                <a:cs typeface="仿宋_GB2312" charset="0"/>
                <a:sym typeface="+mn-ea"/>
              </a:rPr>
              <a:t>战后初期，该国政府坚定地介入经济运行，成为东亚发展型国家的先声。</a:t>
            </a:r>
            <a:endParaRPr lang="zh-CN" altLang="en-US" sz="2400" b="1" dirty="0">
              <a:latin typeface="仿宋_GB2312" charset="0"/>
              <a:ea typeface="仿宋_GB2312" charset="0"/>
              <a:cs typeface="仿宋_GB2312" charset="0"/>
              <a:sym typeface="+mn-ea"/>
            </a:endParaRPr>
          </a:p>
          <a:p>
            <a:pPr marL="109855" indent="-109855" defTabSz="880745">
              <a:spcBef>
                <a:spcPct val="40000"/>
              </a:spcBef>
            </a:pPr>
            <a:r>
              <a:rPr lang="en-US" altLang="zh-CN" sz="2400" b="1" dirty="0">
                <a:latin typeface="仿宋_GB2312" charset="0"/>
                <a:ea typeface="仿宋_GB2312" charset="0"/>
                <a:cs typeface="仿宋_GB2312" charset="0"/>
                <a:sym typeface="+mn-ea"/>
              </a:rPr>
              <a:t> </a:t>
            </a:r>
            <a:r>
              <a:rPr lang="en-US" altLang="zh-CN" sz="2400" dirty="0">
                <a:latin typeface="Times New Roman Regular" panose="02020603050405020304" charset="0"/>
                <a:ea typeface="仿宋_GB2312" charset="0"/>
                <a:cs typeface="Times New Roman Regular" panose="02020603050405020304" charset="0"/>
                <a:sym typeface="+mn-ea"/>
              </a:rPr>
              <a:t>21</a:t>
            </a:r>
            <a:r>
              <a:rPr lang="zh-CN" altLang="en-US" sz="2400" b="1" dirty="0">
                <a:latin typeface="仿宋_GB2312" charset="0"/>
                <a:ea typeface="仿宋_GB2312" charset="0"/>
                <a:cs typeface="仿宋_GB2312" charset="0"/>
                <a:sym typeface="+mn-ea"/>
              </a:rPr>
              <a:t>世纪初期，在主要产业竞争力明显下滑、周围国家持续推进产业政策的情况下，该国政策对于是否应该激活介入传统犹疑不决。</a:t>
            </a:r>
            <a:endParaRPr lang="zh-CN" altLang="en-US" sz="2000" dirty="0">
              <a:latin typeface="微软雅黑" panose="020B0503020204020204" pitchFamily="34" charset="-122"/>
              <a:ea typeface="微软雅黑" panose="020B0503020204020204" pitchFamily="34" charset="-122"/>
            </a:endParaRPr>
          </a:p>
          <a:p>
            <a:pPr marL="109855" indent="-109855" defTabSz="880745">
              <a:spcBef>
                <a:spcPct val="40000"/>
              </a:spcBef>
            </a:pPr>
            <a:endParaRPr lang="zh-CN" altLang="en-US" sz="1000" dirty="0">
              <a:latin typeface="楷体_GB2312" charset="-122"/>
              <a:ea typeface="楷体_GB231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345815" y="1467485"/>
            <a:ext cx="766889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endParaRPr lang="zh-CN" altLang="en-US" sz="3200" b="1" dirty="0">
              <a:latin typeface="仿宋" charset="0"/>
              <a:ea typeface="仿宋" charset="0"/>
              <a:cs typeface="仿宋" charset="0"/>
            </a:endParaRPr>
          </a:p>
          <a:p>
            <a:pPr algn="l" fontAlgn="base">
              <a:lnSpc>
                <a:spcPct val="100000"/>
              </a:lnSpc>
              <a:spcBef>
                <a:spcPct val="0"/>
              </a:spcBef>
              <a:spcAft>
                <a:spcPct val="0"/>
              </a:spcAft>
              <a:buFontTx/>
              <a:buNone/>
              <a:defRPr/>
            </a:pPr>
            <a:r>
              <a:rPr lang="zh-CN" altLang="en-US" sz="3200" b="1" dirty="0">
                <a:latin typeface="仿宋" charset="0"/>
                <a:ea typeface="仿宋" charset="0"/>
                <a:sym typeface="+mn-ea"/>
              </a:rPr>
              <a:t>以下文字描写的是</a:t>
            </a:r>
            <a:r>
              <a:rPr lang="en-US" altLang="zh-CN" sz="3200" b="1" dirty="0">
                <a:latin typeface="仿宋" charset="0"/>
                <a:ea typeface="仿宋" charset="0"/>
                <a:sym typeface="+mn-ea"/>
              </a:rPr>
              <a:t>1980</a:t>
            </a:r>
            <a:r>
              <a:rPr lang="zh-CN" altLang="en-US" sz="3200" b="1" dirty="0">
                <a:latin typeface="仿宋" charset="0"/>
                <a:ea typeface="仿宋" charset="0"/>
                <a:sym typeface="+mn-ea"/>
              </a:rPr>
              <a:t>年代至</a:t>
            </a:r>
            <a:r>
              <a:rPr lang="en-US" altLang="zh-CN" sz="3200" dirty="0">
                <a:latin typeface="Times New Roman Regular" panose="02020603050405020304" charset="0"/>
                <a:ea typeface="仿宋" charset="0"/>
                <a:cs typeface="Times New Roman Regular" panose="02020603050405020304" charset="0"/>
                <a:sym typeface="+mn-ea"/>
              </a:rPr>
              <a:t>2020</a:t>
            </a:r>
            <a:r>
              <a:rPr lang="zh-CN" altLang="en-US" sz="3200" b="1" dirty="0">
                <a:latin typeface="仿宋" charset="0"/>
                <a:ea typeface="仿宋" charset="0"/>
                <a:sym typeface="+mn-ea"/>
              </a:rPr>
              <a:t>年代哪个主要经济体在技术创新方面</a:t>
            </a:r>
            <a:r>
              <a:rPr lang="zh-CN" altLang="en-US" sz="3200" b="1" dirty="0">
                <a:latin typeface="仿宋" charset="0"/>
                <a:ea typeface="仿宋" charset="0"/>
                <a:sym typeface="+mn-ea"/>
              </a:rPr>
              <a:t>的特征</a:t>
            </a:r>
            <a:r>
              <a:rPr lang="zh-CN" altLang="en-US" sz="3200" b="1" dirty="0">
                <a:latin typeface="仿宋" charset="0"/>
                <a:ea typeface="仿宋" charset="0"/>
                <a:cs typeface="仿宋" charset="0"/>
                <a:sym typeface="+mn-ea"/>
              </a:rPr>
              <a:t>？</a:t>
            </a:r>
            <a:endParaRPr lang="zh-CN" altLang="en-US" sz="3200" b="1" dirty="0">
              <a:latin typeface="仿宋" charset="0"/>
              <a:ea typeface="仿宋" charset="0"/>
              <a:cs typeface="仿宋" charset="0"/>
            </a:endParaRPr>
          </a:p>
        </p:txBody>
      </p:sp>
      <p:sp>
        <p:nvSpPr>
          <p:cNvPr id="15" name="Rectangle 11"/>
          <p:cNvSpPr>
            <a:spLocks noChangeArrowheads="1"/>
          </p:cNvSpPr>
          <p:nvPr/>
        </p:nvSpPr>
        <p:spPr bwMode="auto">
          <a:xfrm>
            <a:off x="4445635" y="3035935"/>
            <a:ext cx="5563870" cy="2906395"/>
          </a:xfrm>
          <a:prstGeom prst="rect">
            <a:avLst/>
          </a:prstGeom>
          <a:noFill/>
          <a:ln w="9525">
            <a:noFill/>
            <a:miter lim="800000"/>
          </a:ln>
        </p:spPr>
        <p:txBody>
          <a:bodyPr/>
          <a:p>
            <a:pPr marL="109855" indent="-109855" defTabSz="880745">
              <a:spcBef>
                <a:spcPct val="40000"/>
              </a:spcBef>
            </a:pPr>
            <a:endParaRPr lang="zh-CN" altLang="en-US" sz="1000" dirty="0">
              <a:latin typeface="楷体_GB2312" charset="-122"/>
              <a:ea typeface="楷体_GB2312" charset="-122"/>
            </a:endParaRPr>
          </a:p>
          <a:p>
            <a:pPr marL="109855" indent="-109855" defTabSz="880745" fontAlgn="auto">
              <a:spcBef>
                <a:spcPts val="0"/>
              </a:spcBef>
            </a:pPr>
            <a:r>
              <a:rPr lang="zh-CN" altLang="en-US" sz="2400" b="1" dirty="0">
                <a:latin typeface="仿宋_GB2312" charset="0"/>
                <a:ea typeface="仿宋_GB2312" charset="0"/>
              </a:rPr>
              <a:t>该国最早发明了二维码、新能源汽车、</a:t>
            </a:r>
            <a:endParaRPr lang="zh-CN" altLang="en-US" sz="2400" b="1" dirty="0">
              <a:latin typeface="仿宋_GB2312" charset="0"/>
              <a:ea typeface="仿宋_GB2312" charset="0"/>
            </a:endParaRPr>
          </a:p>
          <a:p>
            <a:pPr marL="109855" indent="-109855" defTabSz="880745" fontAlgn="auto">
              <a:spcBef>
                <a:spcPts val="0"/>
              </a:spcBef>
            </a:pPr>
            <a:r>
              <a:rPr lang="zh-CN" altLang="en-US" sz="2400" b="1" dirty="0">
                <a:latin typeface="仿宋_GB2312" charset="0"/>
                <a:ea typeface="仿宋_GB2312" charset="0"/>
              </a:rPr>
              <a:t>太阳能电池等技术，但是却在这些</a:t>
            </a:r>
            <a:r>
              <a:rPr lang="zh-CN" altLang="en-US" sz="2400" b="1" dirty="0">
                <a:latin typeface="仿宋_GB2312" charset="0"/>
                <a:ea typeface="仿宋_GB2312" charset="0"/>
              </a:rPr>
              <a:t>技术</a:t>
            </a:r>
            <a:endParaRPr lang="zh-CN" altLang="en-US" sz="2400" b="1" dirty="0">
              <a:latin typeface="仿宋_GB2312" charset="0"/>
              <a:ea typeface="仿宋_GB2312" charset="0"/>
            </a:endParaRPr>
          </a:p>
          <a:p>
            <a:pPr marL="109855" indent="-109855" defTabSz="880745" fontAlgn="auto">
              <a:spcBef>
                <a:spcPts val="0"/>
              </a:spcBef>
            </a:pPr>
            <a:r>
              <a:rPr lang="zh-CN" altLang="en-US" sz="2400" b="1" dirty="0">
                <a:latin typeface="仿宋_GB2312" charset="0"/>
                <a:ea typeface="仿宋_GB2312" charset="0"/>
              </a:rPr>
              <a:t>的应用领域落后于</a:t>
            </a:r>
            <a:r>
              <a:rPr lang="zh-CN" altLang="en-US" sz="2400" b="1" dirty="0">
                <a:latin typeface="仿宋_GB2312" charset="0"/>
                <a:ea typeface="仿宋_GB2312" charset="0"/>
              </a:rPr>
              <a:t>竞争对手。</a:t>
            </a:r>
            <a:endParaRPr lang="zh-CN" altLang="en-US" sz="2400" b="1" dirty="0">
              <a:latin typeface="仿宋_GB2312" charset="0"/>
              <a:ea typeface="仿宋_GB2312" charset="0"/>
            </a:endParaRPr>
          </a:p>
        </p:txBody>
      </p:sp>
      <p:pic>
        <p:nvPicPr>
          <p:cNvPr id="3" name="图片 2"/>
          <p:cNvPicPr>
            <a:picLocks noChangeAspect="1"/>
          </p:cNvPicPr>
          <p:nvPr/>
        </p:nvPicPr>
        <p:blipFill>
          <a:blip r:embed="rId1"/>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345815" y="1467485"/>
            <a:ext cx="766889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endParaRPr lang="zh-CN" altLang="en-US" sz="3200" b="1" dirty="0">
              <a:latin typeface="仿宋" charset="0"/>
              <a:ea typeface="仿宋" charset="0"/>
              <a:cs typeface="仿宋" charset="0"/>
            </a:endParaRPr>
          </a:p>
          <a:p>
            <a:pPr algn="l" fontAlgn="base">
              <a:lnSpc>
                <a:spcPct val="100000"/>
              </a:lnSpc>
              <a:spcBef>
                <a:spcPct val="0"/>
              </a:spcBef>
              <a:spcAft>
                <a:spcPct val="0"/>
              </a:spcAft>
              <a:buFontTx/>
              <a:buNone/>
              <a:defRPr/>
            </a:pPr>
            <a:r>
              <a:rPr lang="zh-CN" altLang="en-US" sz="3200" b="1" dirty="0">
                <a:latin typeface="仿宋" charset="0"/>
                <a:ea typeface="仿宋" charset="0"/>
                <a:sym typeface="+mn-ea"/>
              </a:rPr>
              <a:t>下列文字描述的是本世纪初期哪个国家的经济状态</a:t>
            </a:r>
            <a:r>
              <a:rPr lang="zh-CN" altLang="en-US" sz="3200" b="1" dirty="0">
                <a:latin typeface="仿宋" charset="0"/>
                <a:ea typeface="仿宋" charset="0"/>
                <a:cs typeface="仿宋" charset="0"/>
                <a:sym typeface="+mn-ea"/>
              </a:rPr>
              <a:t>？</a:t>
            </a:r>
            <a:endParaRPr lang="zh-CN" altLang="en-US" sz="3200" b="1" dirty="0">
              <a:latin typeface="仿宋" charset="0"/>
              <a:ea typeface="仿宋" charset="0"/>
              <a:cs typeface="仿宋" charset="0"/>
            </a:endParaRPr>
          </a:p>
        </p:txBody>
      </p:sp>
      <p:sp>
        <p:nvSpPr>
          <p:cNvPr id="14" name="Rectangle 10"/>
          <p:cNvSpPr>
            <a:spLocks noChangeArrowheads="1"/>
          </p:cNvSpPr>
          <p:nvPr/>
        </p:nvSpPr>
        <p:spPr bwMode="auto">
          <a:xfrm>
            <a:off x="3540125" y="3133090"/>
            <a:ext cx="3625215" cy="2689225"/>
          </a:xfrm>
          <a:prstGeom prst="rect">
            <a:avLst/>
          </a:prstGeom>
          <a:noFill/>
          <a:ln w="9525">
            <a:noFill/>
            <a:miter lim="800000"/>
          </a:ln>
        </p:spPr>
        <p:txBody>
          <a:bodyPr/>
          <a:p>
            <a:pPr marL="109855" indent="-109855" defTabSz="880745">
              <a:lnSpc>
                <a:spcPct val="90000"/>
              </a:lnSpc>
              <a:spcBef>
                <a:spcPct val="40000"/>
              </a:spcBef>
            </a:pPr>
            <a:r>
              <a:rPr lang="en-US" altLang="zh-CN" sz="2400" dirty="0">
                <a:latin typeface="Times New Roman Regular" panose="02020603050405020304" charset="0"/>
                <a:ea typeface="仿宋" charset="0"/>
                <a:cs typeface="Times New Roman Regular" panose="02020603050405020304" charset="0"/>
                <a:sym typeface="+mn-ea"/>
              </a:rPr>
              <a:t>A</a:t>
            </a:r>
            <a:r>
              <a:rPr lang="zh-CN" altLang="en-US" sz="2400" b="1" dirty="0">
                <a:latin typeface="仿宋" charset="0"/>
                <a:ea typeface="仿宋" charset="0"/>
                <a:cs typeface="仿宋" charset="0"/>
                <a:sym typeface="+mn-ea"/>
              </a:rPr>
              <a:t>国 </a:t>
            </a:r>
            <a:r>
              <a:rPr lang="en-US" altLang="zh-CN" sz="2400" dirty="0">
                <a:latin typeface="Times New Roman Regular" panose="02020603050405020304" charset="0"/>
                <a:ea typeface="仿宋" charset="0"/>
                <a:cs typeface="Times New Roman Regular" panose="02020603050405020304" charset="0"/>
                <a:sym typeface="+mn-ea"/>
              </a:rPr>
              <a:t>GDP</a:t>
            </a:r>
            <a:r>
              <a:rPr lang="zh-CN" altLang="en-US" sz="2400" b="1" dirty="0">
                <a:latin typeface="仿宋" charset="0"/>
                <a:ea typeface="仿宋" charset="0"/>
                <a:cs typeface="仿宋" charset="0"/>
                <a:sym typeface="+mn-ea"/>
              </a:rPr>
              <a:t>以接近</a:t>
            </a:r>
            <a:r>
              <a:rPr lang="en-US" altLang="zh-CN" sz="2400" dirty="0">
                <a:latin typeface="Times New Roman Regular" panose="02020603050405020304" charset="0"/>
                <a:ea typeface="仿宋" charset="0"/>
                <a:cs typeface="Times New Roman Regular" panose="02020603050405020304" charset="0"/>
                <a:sym typeface="+mn-ea"/>
              </a:rPr>
              <a:t>10%</a:t>
            </a:r>
            <a:r>
              <a:rPr lang="zh-CN" altLang="en-US" sz="2400" b="1" dirty="0">
                <a:latin typeface="仿宋" charset="0"/>
                <a:ea typeface="仿宋" charset="0"/>
                <a:cs typeface="仿宋" charset="0"/>
                <a:sym typeface="+mn-ea"/>
              </a:rPr>
              <a:t>的年率增长，制造业产业迅速增加，被一些研究者称为“世界的制造中心”和世界经济的发动机。</a:t>
            </a:r>
            <a:endParaRPr lang="zh-CN" altLang="en-US" sz="2400" dirty="0">
              <a:latin typeface="仿宋" charset="0"/>
              <a:ea typeface="仿宋" charset="0"/>
              <a:cs typeface="仿宋" charset="0"/>
            </a:endParaRPr>
          </a:p>
          <a:p>
            <a:pPr marL="109855" indent="-109855" defTabSz="880745">
              <a:spcBef>
                <a:spcPct val="40000"/>
              </a:spcBef>
            </a:pPr>
            <a:endParaRPr lang="zh-CN" altLang="en-US" sz="1100" dirty="0">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7165340" y="3133090"/>
            <a:ext cx="3738245" cy="2906395"/>
          </a:xfrm>
          <a:prstGeom prst="rect">
            <a:avLst/>
          </a:prstGeom>
          <a:noFill/>
          <a:ln w="9525">
            <a:noFill/>
            <a:miter lim="800000"/>
          </a:ln>
        </p:spPr>
        <p:txBody>
          <a:bodyPr/>
          <a:p>
            <a:pPr marL="109855" indent="-109855" defTabSz="880745">
              <a:lnSpc>
                <a:spcPct val="90000"/>
              </a:lnSpc>
              <a:spcBef>
                <a:spcPct val="40000"/>
              </a:spcBef>
            </a:pPr>
            <a:r>
              <a:rPr lang="en-US" altLang="zh-CN" sz="2400" dirty="0">
                <a:latin typeface="Times New Roman Regular" panose="02020603050405020304" charset="0"/>
                <a:ea typeface="仿宋" charset="0"/>
                <a:cs typeface="Times New Roman Regular" panose="02020603050405020304" charset="0"/>
                <a:sym typeface="+mn-ea"/>
              </a:rPr>
              <a:t>B</a:t>
            </a:r>
            <a:r>
              <a:rPr lang="zh-CN" altLang="en-US" sz="2400" b="1" dirty="0">
                <a:latin typeface="仿宋" charset="0"/>
                <a:ea typeface="仿宋" charset="0"/>
                <a:cs typeface="仿宋" charset="0"/>
                <a:sym typeface="+mn-ea"/>
              </a:rPr>
              <a:t>国 收入平等程度接近菲 律宾；制造业部分行业的平均利润率较低，关键技术依赖外国企业。</a:t>
            </a:r>
            <a:endParaRPr lang="zh-CN" altLang="en-US" sz="2400" b="1" dirty="0">
              <a:latin typeface="仿宋" charset="0"/>
              <a:ea typeface="仿宋" charset="0"/>
              <a:cs typeface="仿宋" charset="0"/>
            </a:endParaRPr>
          </a:p>
        </p:txBody>
      </p:sp>
      <p:pic>
        <p:nvPicPr>
          <p:cNvPr id="3" name="图片 2"/>
          <p:cNvPicPr>
            <a:picLocks noChangeAspect="1"/>
          </p:cNvPicPr>
          <p:nvPr/>
        </p:nvPicPr>
        <p:blipFill>
          <a:blip r:embed="rId1"/>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333115" y="360680"/>
            <a:ext cx="766889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l" fontAlgn="base">
              <a:lnSpc>
                <a:spcPct val="100000"/>
              </a:lnSpc>
              <a:spcBef>
                <a:spcPct val="0"/>
              </a:spcBef>
              <a:spcAft>
                <a:spcPct val="0"/>
              </a:spcAft>
              <a:buFontTx/>
              <a:buNone/>
              <a:defRPr/>
            </a:pPr>
            <a:r>
              <a:rPr lang="zh-CN" altLang="en-US" sz="3200" b="1" dirty="0">
                <a:latin typeface="仿宋" charset="0"/>
                <a:ea typeface="仿宋" charset="0"/>
                <a:sym typeface="+mn-ea"/>
              </a:rPr>
              <a:t>下列文字描述的是后疫情</a:t>
            </a:r>
            <a:r>
              <a:rPr lang="zh-CN" altLang="en-US" sz="3200" b="1" dirty="0">
                <a:latin typeface="仿宋" charset="0"/>
                <a:ea typeface="仿宋" charset="0"/>
                <a:sym typeface="+mn-ea"/>
              </a:rPr>
              <a:t>时期哪个国家的经济状态</a:t>
            </a:r>
            <a:r>
              <a:rPr lang="zh-CN" altLang="en-US" sz="3200" b="1" dirty="0">
                <a:latin typeface="仿宋" charset="0"/>
                <a:ea typeface="仿宋" charset="0"/>
                <a:cs typeface="仿宋" charset="0"/>
                <a:sym typeface="+mn-ea"/>
              </a:rPr>
              <a:t>？</a:t>
            </a:r>
            <a:endParaRPr lang="zh-CN" altLang="en-US" sz="3200" b="1" dirty="0">
              <a:latin typeface="仿宋" charset="0"/>
              <a:ea typeface="仿宋" charset="0"/>
              <a:cs typeface="仿宋" charset="0"/>
            </a:endParaRPr>
          </a:p>
        </p:txBody>
      </p:sp>
      <p:sp>
        <p:nvSpPr>
          <p:cNvPr id="14" name="Rectangle 10"/>
          <p:cNvSpPr>
            <a:spLocks noChangeArrowheads="1"/>
          </p:cNvSpPr>
          <p:nvPr/>
        </p:nvSpPr>
        <p:spPr bwMode="auto">
          <a:xfrm>
            <a:off x="3333115" y="1563370"/>
            <a:ext cx="3625215" cy="2689225"/>
          </a:xfrm>
          <a:prstGeom prst="rect">
            <a:avLst/>
          </a:prstGeom>
          <a:noFill/>
          <a:ln w="9525">
            <a:noFill/>
            <a:miter lim="800000"/>
          </a:ln>
        </p:spPr>
        <p:txBody>
          <a:bodyPr/>
          <a:p>
            <a:pPr marL="109855" indent="-109855" defTabSz="880745">
              <a:lnSpc>
                <a:spcPct val="90000"/>
              </a:lnSpc>
              <a:spcBef>
                <a:spcPct val="40000"/>
              </a:spcBef>
            </a:pPr>
            <a:r>
              <a:rPr lang="en-US" altLang="zh-CN" sz="2400" dirty="0">
                <a:latin typeface="Times New Roman Regular" panose="02020603050405020304" charset="0"/>
                <a:ea typeface="仿宋" charset="0"/>
                <a:cs typeface="Times New Roman Regular" panose="02020603050405020304" charset="0"/>
                <a:sym typeface="+mn-ea"/>
              </a:rPr>
              <a:t>A</a:t>
            </a:r>
            <a:r>
              <a:rPr lang="zh-CN" altLang="en-US" sz="2400" b="1" dirty="0">
                <a:latin typeface="仿宋" charset="0"/>
                <a:ea typeface="仿宋" charset="0"/>
                <a:cs typeface="仿宋" charset="0"/>
                <a:sym typeface="+mn-ea"/>
              </a:rPr>
              <a:t>国 尽管经济成长率维持在较高水平，但是股市长期低迷。</a:t>
            </a:r>
            <a:endParaRPr lang="zh-CN" altLang="en-US" sz="2400" dirty="0">
              <a:latin typeface="仿宋" charset="0"/>
              <a:ea typeface="仿宋" charset="0"/>
              <a:cs typeface="仿宋" charset="0"/>
            </a:endParaRPr>
          </a:p>
          <a:p>
            <a:pPr marL="109855" indent="-109855" defTabSz="880745">
              <a:spcBef>
                <a:spcPct val="40000"/>
              </a:spcBef>
            </a:pPr>
            <a:endParaRPr lang="zh-CN" altLang="en-US" sz="1100" dirty="0">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7139940" y="1563370"/>
            <a:ext cx="3738245" cy="2906395"/>
          </a:xfrm>
          <a:prstGeom prst="rect">
            <a:avLst/>
          </a:prstGeom>
          <a:noFill/>
          <a:ln w="9525">
            <a:noFill/>
            <a:miter lim="800000"/>
          </a:ln>
        </p:spPr>
        <p:txBody>
          <a:bodyPr/>
          <a:p>
            <a:pPr marL="109855" indent="-109855" defTabSz="880745">
              <a:lnSpc>
                <a:spcPct val="90000"/>
              </a:lnSpc>
              <a:spcBef>
                <a:spcPct val="40000"/>
              </a:spcBef>
            </a:pPr>
            <a:r>
              <a:rPr lang="en-US" altLang="zh-CN" sz="2400" dirty="0">
                <a:latin typeface="Times New Roman Regular" panose="02020603050405020304" charset="0"/>
                <a:ea typeface="仿宋" charset="0"/>
                <a:cs typeface="Times New Roman Regular" panose="02020603050405020304" charset="0"/>
                <a:sym typeface="+mn-ea"/>
              </a:rPr>
              <a:t>B</a:t>
            </a:r>
            <a:r>
              <a:rPr lang="zh-CN" altLang="en-US" sz="2400" b="1" dirty="0">
                <a:latin typeface="仿宋" charset="0"/>
                <a:ea typeface="仿宋" charset="0"/>
                <a:cs typeface="仿宋" charset="0"/>
                <a:sym typeface="+mn-ea"/>
              </a:rPr>
              <a:t>国 尽管经济成长率低迷，但是股市接近历史</a:t>
            </a:r>
            <a:r>
              <a:rPr lang="zh-CN" altLang="en-US" sz="2400" b="1" dirty="0">
                <a:latin typeface="仿宋" charset="0"/>
                <a:ea typeface="仿宋" charset="0"/>
                <a:cs typeface="仿宋" charset="0"/>
                <a:sym typeface="+mn-ea"/>
              </a:rPr>
              <a:t>最高点。</a:t>
            </a:r>
            <a:endParaRPr lang="zh-CN" altLang="en-US" sz="2400" b="1" dirty="0">
              <a:latin typeface="仿宋" charset="0"/>
              <a:ea typeface="仿宋" charset="0"/>
              <a:cs typeface="仿宋" charset="0"/>
              <a:sym typeface="+mn-ea"/>
            </a:endParaRPr>
          </a:p>
        </p:txBody>
      </p:sp>
      <p:pic>
        <p:nvPicPr>
          <p:cNvPr id="3" name="图片 2"/>
          <p:cNvPicPr>
            <a:picLocks noChangeAspect="1"/>
          </p:cNvPicPr>
          <p:nvPr/>
        </p:nvPicPr>
        <p:blipFill>
          <a:blip r:embed="rId1"/>
          <a:stretch>
            <a:fillRect/>
          </a:stretch>
        </p:blipFill>
        <p:spPr>
          <a:xfrm>
            <a:off x="0" y="2837815"/>
            <a:ext cx="1961515" cy="645160"/>
          </a:xfrm>
          <a:prstGeom prst="rect">
            <a:avLst/>
          </a:prstGeom>
        </p:spPr>
      </p:pic>
      <p:pic>
        <p:nvPicPr>
          <p:cNvPr id="2" name="图片 1"/>
          <p:cNvPicPr>
            <a:picLocks noChangeAspect="1"/>
          </p:cNvPicPr>
          <p:nvPr/>
        </p:nvPicPr>
        <p:blipFill>
          <a:blip r:embed="rId2"/>
          <a:stretch>
            <a:fillRect/>
          </a:stretch>
        </p:blipFill>
        <p:spPr>
          <a:xfrm>
            <a:off x="3796030" y="2837815"/>
            <a:ext cx="6587490" cy="3771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28"/>
          <p:cNvSpPr txBox="1">
            <a:spLocks noChangeArrowheads="1"/>
          </p:cNvSpPr>
          <p:nvPr/>
        </p:nvSpPr>
        <p:spPr bwMode="auto">
          <a:xfrm>
            <a:off x="1642745" y="2059940"/>
            <a:ext cx="8991600"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fontAlgn="base">
              <a:lnSpc>
                <a:spcPct val="100000"/>
              </a:lnSpc>
              <a:spcBef>
                <a:spcPct val="0"/>
              </a:spcBef>
              <a:spcAft>
                <a:spcPct val="0"/>
              </a:spcAft>
              <a:buFontTx/>
              <a:buNone/>
              <a:defRPr/>
            </a:pPr>
            <a:r>
              <a:rPr lang="zh-CN" altLang="en-US" sz="3600" b="1" dirty="0">
                <a:solidFill>
                  <a:schemeClr val="tx1">
                    <a:lumMod val="75000"/>
                    <a:lumOff val="25000"/>
                  </a:schemeClr>
                </a:solidFill>
                <a:latin typeface="仿宋" charset="0"/>
                <a:ea typeface="仿宋" charset="0"/>
                <a:cs typeface="仿宋" charset="0"/>
              </a:rPr>
              <a:t>导论：在</a:t>
            </a:r>
            <a:r>
              <a:rPr lang="en-US" altLang="zh-CN" sz="3600" dirty="0">
                <a:solidFill>
                  <a:schemeClr val="tx1">
                    <a:lumMod val="75000"/>
                    <a:lumOff val="25000"/>
                  </a:schemeClr>
                </a:solidFill>
                <a:latin typeface="Times New Roman Regular" panose="02020603050405020304" charset="0"/>
                <a:ea typeface="仿宋" charset="0"/>
                <a:cs typeface="Times New Roman Regular" panose="02020603050405020304" charset="0"/>
              </a:rPr>
              <a:t>21</a:t>
            </a:r>
            <a:r>
              <a:rPr lang="zh-CN" altLang="en-US" sz="3600" b="1" dirty="0">
                <a:solidFill>
                  <a:schemeClr val="tx1">
                    <a:lumMod val="75000"/>
                    <a:lumOff val="25000"/>
                  </a:schemeClr>
                </a:solidFill>
                <a:latin typeface="仿宋" charset="0"/>
                <a:ea typeface="仿宋" charset="0"/>
                <a:cs typeface="仿宋" charset="0"/>
              </a:rPr>
              <a:t>世纪的中国关注日本</a:t>
            </a:r>
            <a:r>
              <a:rPr lang="zh-CN" altLang="en-US" sz="3600" b="1" dirty="0">
                <a:solidFill>
                  <a:schemeClr val="tx1">
                    <a:lumMod val="75000"/>
                    <a:lumOff val="25000"/>
                  </a:schemeClr>
                </a:solidFill>
                <a:latin typeface="仿宋" charset="0"/>
                <a:ea typeface="仿宋" charset="0"/>
                <a:cs typeface="仿宋" charset="0"/>
              </a:rPr>
              <a:t>经济？</a:t>
            </a:r>
            <a:endParaRPr lang="zh-CN" altLang="en-US" sz="3600" b="1" dirty="0">
              <a:solidFill>
                <a:schemeClr val="tx1">
                  <a:lumMod val="75000"/>
                  <a:lumOff val="25000"/>
                </a:schemeClr>
              </a:solidFill>
              <a:latin typeface="仿宋" charset="0"/>
              <a:ea typeface="仿宋" charset="0"/>
              <a:cs typeface="仿宋" charset="0"/>
            </a:endParaRPr>
          </a:p>
          <a:p>
            <a:pPr fontAlgn="base">
              <a:lnSpc>
                <a:spcPct val="100000"/>
              </a:lnSpc>
              <a:spcBef>
                <a:spcPct val="0"/>
              </a:spcBef>
              <a:spcAft>
                <a:spcPct val="0"/>
              </a:spcAft>
              <a:buFontTx/>
              <a:buNone/>
              <a:defRPr/>
            </a:pPr>
            <a:r>
              <a:rPr lang="en-US" altLang="zh-CN" sz="3600" dirty="0">
                <a:solidFill>
                  <a:schemeClr val="tx1">
                    <a:lumMod val="75000"/>
                    <a:lumOff val="25000"/>
                  </a:schemeClr>
                </a:solidFill>
                <a:latin typeface="Times New Roman Regular" panose="02020603050405020304" charset="0"/>
                <a:ea typeface="仿宋" charset="0"/>
                <a:cs typeface="Times New Roman Regular" panose="02020603050405020304" charset="0"/>
              </a:rPr>
              <a:t>1</a:t>
            </a:r>
            <a:r>
              <a:rPr lang="en-US" altLang="zh-CN" sz="3600" b="1" dirty="0">
                <a:solidFill>
                  <a:schemeClr val="tx1">
                    <a:lumMod val="75000"/>
                    <a:lumOff val="25000"/>
                  </a:schemeClr>
                </a:solidFill>
                <a:latin typeface="仿宋" charset="0"/>
                <a:ea typeface="仿宋" charset="0"/>
                <a:cs typeface="仿宋" charset="0"/>
              </a:rPr>
              <a:t> </a:t>
            </a:r>
            <a:r>
              <a:rPr lang="zh-CN" altLang="en-US" sz="3600" b="1" dirty="0">
                <a:solidFill>
                  <a:schemeClr val="tx1">
                    <a:lumMod val="75000"/>
                    <a:lumOff val="25000"/>
                  </a:schemeClr>
                </a:solidFill>
                <a:latin typeface="仿宋" charset="0"/>
                <a:ea typeface="仿宋" charset="0"/>
                <a:cs typeface="仿宋" charset="0"/>
              </a:rPr>
              <a:t>认识日本：</a:t>
            </a:r>
            <a:r>
              <a:rPr lang="zh-CN" altLang="en-US" sz="3600" b="1" dirty="0">
                <a:solidFill>
                  <a:schemeClr val="tx1">
                    <a:lumMod val="75000"/>
                    <a:lumOff val="25000"/>
                  </a:schemeClr>
                </a:solidFill>
                <a:latin typeface="仿宋" charset="0"/>
                <a:ea typeface="仿宋" charset="0"/>
                <a:cs typeface="仿宋" charset="0"/>
              </a:rPr>
              <a:t>八道选择题</a:t>
            </a:r>
            <a:endParaRPr lang="zh-CN" altLang="en-US" sz="3600" b="1" dirty="0">
              <a:solidFill>
                <a:schemeClr val="tx1">
                  <a:lumMod val="75000"/>
                  <a:lumOff val="25000"/>
                </a:schemeClr>
              </a:solidFill>
              <a:latin typeface="仿宋" charset="0"/>
              <a:ea typeface="仿宋" charset="0"/>
              <a:cs typeface="仿宋" charset="0"/>
            </a:endParaRPr>
          </a:p>
          <a:p>
            <a:pPr fontAlgn="base">
              <a:lnSpc>
                <a:spcPct val="100000"/>
              </a:lnSpc>
              <a:spcBef>
                <a:spcPct val="0"/>
              </a:spcBef>
              <a:spcAft>
                <a:spcPct val="0"/>
              </a:spcAft>
              <a:buFontTx/>
              <a:buNone/>
              <a:defRPr/>
            </a:pPr>
            <a:r>
              <a:rPr lang="en-US" altLang="zh-CN" sz="3600" dirty="0">
                <a:solidFill>
                  <a:schemeClr val="tx1">
                    <a:lumMod val="75000"/>
                    <a:lumOff val="25000"/>
                  </a:schemeClr>
                </a:solidFill>
                <a:latin typeface="Times New Roman Regular" panose="02020603050405020304" charset="0"/>
                <a:ea typeface="仿宋" charset="0"/>
                <a:cs typeface="Times New Roman Regular" panose="02020603050405020304" charset="0"/>
              </a:rPr>
              <a:t>2</a:t>
            </a:r>
            <a:r>
              <a:rPr lang="en-US" altLang="zh-CN" sz="3600" b="1" dirty="0">
                <a:solidFill>
                  <a:schemeClr val="tx1">
                    <a:lumMod val="75000"/>
                    <a:lumOff val="25000"/>
                  </a:schemeClr>
                </a:solidFill>
                <a:latin typeface="仿宋" charset="0"/>
                <a:ea typeface="仿宋" charset="0"/>
                <a:cs typeface="仿宋" charset="0"/>
              </a:rPr>
              <a:t> </a:t>
            </a:r>
            <a:r>
              <a:rPr lang="zh-CN" altLang="en-US" sz="3600" b="1" dirty="0">
                <a:solidFill>
                  <a:schemeClr val="tx1">
                    <a:lumMod val="75000"/>
                    <a:lumOff val="25000"/>
                  </a:schemeClr>
                </a:solidFill>
                <a:latin typeface="仿宋" charset="0"/>
                <a:ea typeface="仿宋" charset="0"/>
                <a:cs typeface="仿宋" charset="0"/>
              </a:rPr>
              <a:t>问题意识：</a:t>
            </a:r>
            <a:r>
              <a:rPr lang="zh-CN" altLang="en-US" sz="3600" b="1" dirty="0">
                <a:solidFill>
                  <a:schemeClr val="tx1">
                    <a:lumMod val="75000"/>
                    <a:lumOff val="25000"/>
                  </a:schemeClr>
                </a:solidFill>
                <a:latin typeface="仿宋" charset="0"/>
                <a:ea typeface="仿宋" charset="0"/>
                <a:cs typeface="仿宋" charset="0"/>
              </a:rPr>
              <a:t>美日中比较</a:t>
            </a:r>
            <a:r>
              <a:rPr lang="en-US" altLang="zh-CN" sz="3600" b="1" dirty="0">
                <a:solidFill>
                  <a:schemeClr val="tx1">
                    <a:lumMod val="75000"/>
                    <a:lumOff val="25000"/>
                  </a:schemeClr>
                </a:solidFill>
                <a:latin typeface="仿宋" charset="0"/>
                <a:ea typeface="仿宋" charset="0"/>
                <a:cs typeface="仿宋" charset="0"/>
              </a:rPr>
              <a:t> </a:t>
            </a:r>
            <a:endParaRPr lang="zh-CN" altLang="en-US" sz="3600" b="1" dirty="0">
              <a:solidFill>
                <a:schemeClr val="tx1">
                  <a:lumMod val="75000"/>
                  <a:lumOff val="25000"/>
                </a:schemeClr>
              </a:solidFill>
              <a:latin typeface="仿宋" charset="0"/>
              <a:ea typeface="仿宋" charset="0"/>
              <a:cs typeface="仿宋" charset="0"/>
            </a:endParaRPr>
          </a:p>
          <a:p>
            <a:pPr fontAlgn="base">
              <a:lnSpc>
                <a:spcPct val="100000"/>
              </a:lnSpc>
              <a:spcBef>
                <a:spcPct val="0"/>
              </a:spcBef>
              <a:spcAft>
                <a:spcPct val="0"/>
              </a:spcAft>
              <a:buFontTx/>
              <a:buNone/>
              <a:defRPr/>
            </a:pPr>
            <a:r>
              <a:rPr lang="en-US" altLang="zh-CN" sz="3600" dirty="0">
                <a:solidFill>
                  <a:schemeClr val="tx1">
                    <a:lumMod val="75000"/>
                    <a:lumOff val="25000"/>
                  </a:schemeClr>
                </a:solidFill>
                <a:latin typeface="Times New Roman Regular" panose="02020603050405020304" charset="0"/>
                <a:ea typeface="仿宋" charset="0"/>
                <a:cs typeface="Times New Roman Regular" panose="02020603050405020304" charset="0"/>
              </a:rPr>
              <a:t>3</a:t>
            </a:r>
            <a:r>
              <a:rPr lang="en-US" altLang="zh-CN" sz="3600" b="1" dirty="0">
                <a:solidFill>
                  <a:schemeClr val="tx1">
                    <a:lumMod val="75000"/>
                    <a:lumOff val="25000"/>
                  </a:schemeClr>
                </a:solidFill>
                <a:latin typeface="仿宋" charset="0"/>
                <a:ea typeface="仿宋" charset="0"/>
                <a:cs typeface="仿宋" charset="0"/>
              </a:rPr>
              <a:t> </a:t>
            </a:r>
            <a:r>
              <a:rPr lang="zh-CN" altLang="en-US" sz="3600" b="1" dirty="0">
                <a:solidFill>
                  <a:schemeClr val="tx1">
                    <a:lumMod val="75000"/>
                    <a:lumOff val="25000"/>
                  </a:schemeClr>
                </a:solidFill>
                <a:latin typeface="仿宋" charset="0"/>
                <a:ea typeface="仿宋" charset="0"/>
                <a:cs typeface="仿宋" charset="0"/>
              </a:rPr>
              <a:t>分析框架：三种交易，两种互补性</a:t>
            </a:r>
            <a:endParaRPr lang="zh-CN" altLang="en-US" sz="3600" b="1" dirty="0">
              <a:solidFill>
                <a:schemeClr val="tx1">
                  <a:lumMod val="75000"/>
                  <a:lumOff val="25000"/>
                </a:schemeClr>
              </a:solidFill>
              <a:latin typeface="仿宋" charset="0"/>
              <a:ea typeface="仿宋" charset="0"/>
              <a:cs typeface="仿宋" charset="0"/>
            </a:endParaRPr>
          </a:p>
          <a:p>
            <a:pPr fontAlgn="base">
              <a:lnSpc>
                <a:spcPct val="100000"/>
              </a:lnSpc>
              <a:spcBef>
                <a:spcPct val="0"/>
              </a:spcBef>
              <a:spcAft>
                <a:spcPct val="0"/>
              </a:spcAft>
              <a:buFontTx/>
              <a:buNone/>
              <a:defRPr/>
            </a:pPr>
            <a:r>
              <a:rPr lang="en-US" altLang="zh-CN" sz="3600" dirty="0">
                <a:solidFill>
                  <a:schemeClr val="tx1">
                    <a:lumMod val="75000"/>
                    <a:lumOff val="25000"/>
                  </a:schemeClr>
                </a:solidFill>
                <a:latin typeface="Times New Roman Regular" panose="02020603050405020304" charset="0"/>
                <a:ea typeface="仿宋" charset="0"/>
                <a:cs typeface="Times New Roman Regular" panose="02020603050405020304" charset="0"/>
              </a:rPr>
              <a:t>4</a:t>
            </a:r>
            <a:r>
              <a:rPr lang="en-US" altLang="zh-CN" sz="3600" b="1" dirty="0">
                <a:solidFill>
                  <a:schemeClr val="tx1">
                    <a:lumMod val="75000"/>
                    <a:lumOff val="25000"/>
                  </a:schemeClr>
                </a:solidFill>
                <a:latin typeface="仿宋" charset="0"/>
                <a:ea typeface="仿宋" charset="0"/>
                <a:cs typeface="仿宋" charset="0"/>
              </a:rPr>
              <a:t> </a:t>
            </a:r>
            <a:r>
              <a:rPr lang="zh-CN" altLang="en-US" sz="3600" b="1" dirty="0">
                <a:solidFill>
                  <a:schemeClr val="tx1">
                    <a:lumMod val="75000"/>
                    <a:lumOff val="25000"/>
                  </a:schemeClr>
                </a:solidFill>
                <a:latin typeface="仿宋" charset="0"/>
                <a:ea typeface="仿宋" charset="0"/>
                <a:cs typeface="仿宋" charset="0"/>
              </a:rPr>
              <a:t>课程结构：制度、战略、</a:t>
            </a:r>
            <a:r>
              <a:rPr lang="zh-CN" altLang="en-US" sz="3600" b="1" dirty="0">
                <a:solidFill>
                  <a:schemeClr val="tx1">
                    <a:lumMod val="75000"/>
                    <a:lumOff val="25000"/>
                  </a:schemeClr>
                </a:solidFill>
                <a:latin typeface="仿宋" charset="0"/>
                <a:ea typeface="仿宋" charset="0"/>
                <a:cs typeface="仿宋" charset="0"/>
              </a:rPr>
              <a:t>政治与</a:t>
            </a:r>
            <a:r>
              <a:rPr lang="zh-CN" altLang="en-US" sz="3600" b="1" dirty="0">
                <a:solidFill>
                  <a:schemeClr val="tx1">
                    <a:lumMod val="75000"/>
                    <a:lumOff val="25000"/>
                  </a:schemeClr>
                </a:solidFill>
                <a:latin typeface="仿宋" charset="0"/>
                <a:ea typeface="仿宋" charset="0"/>
                <a:cs typeface="仿宋" charset="0"/>
              </a:rPr>
              <a:t>竞争力</a:t>
            </a:r>
            <a:endParaRPr lang="zh-CN" altLang="en-US" sz="3600" b="1" dirty="0">
              <a:solidFill>
                <a:schemeClr val="tx1">
                  <a:lumMod val="75000"/>
                  <a:lumOff val="25000"/>
                </a:schemeClr>
              </a:solidFill>
              <a:latin typeface="仿宋" charset="0"/>
              <a:ea typeface="仿宋" charset="0"/>
              <a:cs typeface="仿宋" charset="0"/>
            </a:endParaRPr>
          </a:p>
        </p:txBody>
      </p:sp>
      <p:pic>
        <p:nvPicPr>
          <p:cNvPr id="2" name="图片 1"/>
          <p:cNvPicPr>
            <a:picLocks noChangeAspect="1"/>
          </p:cNvPicPr>
          <p:nvPr/>
        </p:nvPicPr>
        <p:blipFill>
          <a:blip r:embed="rId1"/>
          <a:stretch>
            <a:fillRect/>
          </a:stretch>
        </p:blipFill>
        <p:spPr>
          <a:xfrm>
            <a:off x="4049395" y="0"/>
            <a:ext cx="4369435" cy="1131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28141" y="684629"/>
            <a:ext cx="4653915" cy="1014730"/>
          </a:xfrm>
          <a:prstGeom prst="rect">
            <a:avLst/>
          </a:prstGeom>
          <a:noFill/>
        </p:spPr>
        <p:txBody>
          <a:bodyPr wrap="none" rtlCol="0">
            <a:spAutoFit/>
          </a:bodyPr>
          <a:lstStyle/>
          <a:p>
            <a:pPr algn="ctr"/>
            <a:r>
              <a:rPr kumimoji="1" lang="en-US" altLang="zh-CN" sz="3200" dirty="0">
                <a:latin typeface="Times New Roman Regular" panose="02020603050405020304" charset="0"/>
                <a:ea typeface="仿宋" charset="0"/>
                <a:cs typeface="Times New Roman Regular" panose="02020603050405020304" charset="0"/>
              </a:rPr>
              <a:t>2</a:t>
            </a:r>
            <a:r>
              <a:rPr kumimoji="1" lang="en-US" altLang="zh-CN" sz="3200" b="1" dirty="0">
                <a:latin typeface="仿宋" charset="0"/>
                <a:ea typeface="仿宋" charset="0"/>
                <a:cs typeface="KaiTi" charset="-122"/>
              </a:rPr>
              <a:t> </a:t>
            </a:r>
            <a:r>
              <a:rPr kumimoji="1" lang="zh-CN" altLang="en-US" sz="3200" b="1" dirty="0">
                <a:latin typeface="仿宋" charset="0"/>
                <a:ea typeface="仿宋" charset="0"/>
                <a:cs typeface="KaiTi" charset="-122"/>
              </a:rPr>
              <a:t>问题意识：</a:t>
            </a:r>
            <a:r>
              <a:rPr kumimoji="1" lang="zh-CN" altLang="en-US" sz="3200" b="1" dirty="0">
                <a:latin typeface="仿宋" charset="0"/>
                <a:ea typeface="仿宋" charset="0"/>
                <a:cs typeface="KaiTi" charset="-122"/>
              </a:rPr>
              <a:t>美日中比较</a:t>
            </a:r>
            <a:endParaRPr kumimoji="1" lang="zh-CN" altLang="en-US" sz="3200" b="1" dirty="0">
              <a:latin typeface="仿宋" charset="0"/>
              <a:ea typeface="仿宋" charset="0"/>
              <a:cs typeface="KaiTi" charset="-122"/>
            </a:endParaRPr>
          </a:p>
          <a:p>
            <a:pPr algn="ctr"/>
            <a:r>
              <a:rPr kumimoji="1" lang="zh-CN" altLang="en-US" sz="2800" b="1" dirty="0">
                <a:latin typeface="仿宋" charset="0"/>
                <a:ea typeface="仿宋" charset="0"/>
                <a:cs typeface="KaiTi" charset="-122"/>
              </a:rPr>
              <a:t>万次郎的奇幻漂流</a:t>
            </a:r>
            <a:endParaRPr kumimoji="1" lang="zh-CN" altLang="en-US" sz="2800" b="1" dirty="0">
              <a:latin typeface="仿宋" charset="0"/>
              <a:ea typeface="仿宋" charset="0"/>
              <a:cs typeface="KaiTi" charset="-122"/>
            </a:endParaRPr>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2404745" y="1699260"/>
            <a:ext cx="9088755" cy="4537075"/>
          </a:xfrm>
          <a:prstGeom prst="rect">
            <a:avLst/>
          </a:prstGeom>
          <a:noFill/>
          <a:ln>
            <a:noFill/>
          </a:ln>
        </p:spPr>
      </p:pic>
      <p:pic>
        <p:nvPicPr>
          <p:cNvPr id="3" name="图片 2"/>
          <p:cNvPicPr>
            <a:picLocks noChangeAspect="1"/>
          </p:cNvPicPr>
          <p:nvPr/>
        </p:nvPicPr>
        <p:blipFill>
          <a:blip r:embed="rId2"/>
          <a:stretch>
            <a:fillRect/>
          </a:stretch>
        </p:blipFill>
        <p:spPr>
          <a:xfrm>
            <a:off x="0" y="2837815"/>
            <a:ext cx="1961515" cy="6451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1">
            <a:extLst>
              <a:ext uri="{28A0092B-C50C-407E-A947-70E740481C1C}">
                <a14:useLocalDpi xmlns:a14="http://schemas.microsoft.com/office/drawing/2010/main" val="0"/>
              </a:ext>
            </a:extLst>
          </a:blip>
          <a:srcRect/>
          <a:stretch>
            <a:fillRect/>
          </a:stretch>
        </p:blipFill>
        <p:spPr bwMode="auto">
          <a:xfrm>
            <a:off x="2658745" y="2058670"/>
            <a:ext cx="2988945" cy="3008630"/>
          </a:xfrm>
          <a:prstGeom prst="rect">
            <a:avLst/>
          </a:prstGeom>
          <a:noFill/>
          <a:ln>
            <a:noFill/>
          </a:ln>
        </p:spPr>
      </p:pic>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5941060" y="2058670"/>
            <a:ext cx="2564765" cy="3008630"/>
          </a:xfrm>
          <a:prstGeom prst="rect">
            <a:avLst/>
          </a:prstGeom>
          <a:noFill/>
          <a:ln>
            <a:noFill/>
          </a:ln>
        </p:spPr>
      </p:pic>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8799830" y="2058035"/>
            <a:ext cx="2733675" cy="3008630"/>
          </a:xfrm>
          <a:prstGeom prst="rect">
            <a:avLst/>
          </a:prstGeom>
          <a:noFill/>
          <a:ln>
            <a:noFill/>
          </a:ln>
        </p:spPr>
      </p:pic>
      <p:pic>
        <p:nvPicPr>
          <p:cNvPr id="3" name="图片 2"/>
          <p:cNvPicPr>
            <a:picLocks noChangeAspect="1"/>
          </p:cNvPicPr>
          <p:nvPr/>
        </p:nvPicPr>
        <p:blipFill>
          <a:blip r:embed="rId4"/>
          <a:stretch>
            <a:fillRect/>
          </a:stretch>
        </p:blipFill>
        <p:spPr>
          <a:xfrm>
            <a:off x="0" y="2837815"/>
            <a:ext cx="1961515" cy="64516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extLst>
              <a:ext uri="{28A0092B-C50C-407E-A947-70E740481C1C}">
                <a14:useLocalDpi xmlns:a14="http://schemas.microsoft.com/office/drawing/2010/main" val="0"/>
              </a:ext>
            </a:extLst>
          </a:blip>
          <a:srcRect/>
          <a:stretch>
            <a:fillRect/>
          </a:stretch>
        </p:blipFill>
        <p:spPr bwMode="auto">
          <a:xfrm>
            <a:off x="2975610" y="1037590"/>
            <a:ext cx="8837930" cy="4578985"/>
          </a:xfrm>
          <a:prstGeom prst="rect">
            <a:avLst/>
          </a:prstGeom>
          <a:noFill/>
          <a:ln>
            <a:noFill/>
          </a:ln>
        </p:spPr>
      </p:pic>
      <p:pic>
        <p:nvPicPr>
          <p:cNvPr id="2" name="图片 1"/>
          <p:cNvPicPr>
            <a:picLocks noChangeAspect="1"/>
          </p:cNvPicPr>
          <p:nvPr/>
        </p:nvPicPr>
        <p:blipFill>
          <a:blip r:embed="rId2"/>
          <a:stretch>
            <a:fillRect/>
          </a:stretch>
        </p:blipFill>
        <p:spPr>
          <a:xfrm>
            <a:off x="0" y="2837815"/>
            <a:ext cx="1961515" cy="6451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1">
            <a:extLst>
              <a:ext uri="{28A0092B-C50C-407E-A947-70E740481C1C}">
                <a14:useLocalDpi xmlns:a14="http://schemas.microsoft.com/office/drawing/2010/main" val="0"/>
              </a:ext>
            </a:extLst>
          </a:blip>
          <a:srcRect/>
          <a:stretch>
            <a:fillRect/>
          </a:stretch>
        </p:blipFill>
        <p:spPr bwMode="auto">
          <a:xfrm>
            <a:off x="2488565" y="1000760"/>
            <a:ext cx="9088120" cy="4924425"/>
          </a:xfrm>
          <a:prstGeom prst="rect">
            <a:avLst/>
          </a:prstGeom>
          <a:noFill/>
          <a:ln>
            <a:noFill/>
          </a:ln>
        </p:spPr>
      </p:pic>
      <p:pic>
        <p:nvPicPr>
          <p:cNvPr id="2" name="图片 1"/>
          <p:cNvPicPr>
            <a:picLocks noChangeAspect="1"/>
          </p:cNvPicPr>
          <p:nvPr/>
        </p:nvPicPr>
        <p:blipFill>
          <a:blip r:embed="rId2"/>
          <a:stretch>
            <a:fillRect/>
          </a:stretch>
        </p:blipFill>
        <p:spPr>
          <a:xfrm>
            <a:off x="0" y="2837815"/>
            <a:ext cx="1961515" cy="6451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24821" y="1106056"/>
            <a:ext cx="3627767" cy="4570561"/>
            <a:chOff x="1224821" y="1106056"/>
            <a:chExt cx="3627767" cy="4570561"/>
          </a:xfrm>
        </p:grpSpPr>
        <p:sp>
          <p:nvSpPr>
            <p:cNvPr id="7" name="文本框 6"/>
            <p:cNvSpPr txBox="1"/>
            <p:nvPr/>
          </p:nvSpPr>
          <p:spPr>
            <a:xfrm>
              <a:off x="1224821" y="3614514"/>
              <a:ext cx="3553320"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此处添加您的文字内容。本模板的所有素材和逻辑图表，均可自由编辑替换和移动。。单击此处添加您的文字内容。本模板的所有素材和逻辑图表，均可自由编辑替换和移动。专业的团队，完善的售后，热情的服务，科学严谨的逻辑，一丝不苟的工作态度，定能使您的发展如虎添翼！</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1657746" y="1106056"/>
              <a:ext cx="26874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微软雅黑" panose="020B0503020204020204" pitchFamily="34" charset="-122"/>
                  <a:ea typeface="微软雅黑" panose="020B0503020204020204" pitchFamily="34" charset="-122"/>
                </a:rPr>
                <a:t>讲授方法</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p:nvCxnSpPr>
          <p:spPr>
            <a:xfrm>
              <a:off x="1857829" y="1816016"/>
              <a:ext cx="23867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236264" y="2304469"/>
              <a:ext cx="842963" cy="842963"/>
              <a:chOff x="1236264" y="2023224"/>
              <a:chExt cx="842963" cy="842963"/>
            </a:xfrm>
          </p:grpSpPr>
          <p:sp>
            <p:nvSpPr>
              <p:cNvPr id="24" name="椭圆 23"/>
              <p:cNvSpPr/>
              <p:nvPr/>
            </p:nvSpPr>
            <p:spPr bwMode="auto">
              <a:xfrm>
                <a:off x="1236264" y="2023224"/>
                <a:ext cx="842963" cy="8429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25" name="饼形 24"/>
              <p:cNvSpPr/>
              <p:nvPr/>
            </p:nvSpPr>
            <p:spPr bwMode="auto">
              <a:xfrm flipH="1">
                <a:off x="1515664" y="2302624"/>
                <a:ext cx="296863" cy="295275"/>
              </a:xfrm>
              <a:prstGeom prst="pi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dirty="0">
                  <a:ln>
                    <a:noFill/>
                  </a:ln>
                  <a:solidFill>
                    <a:prstClr val="black"/>
                  </a:solidFill>
                  <a:effectLst/>
                  <a:uLnTx/>
                  <a:uFillTx/>
                  <a:latin typeface="Calibri" panose="020F0502020204030204"/>
                  <a:ea typeface="宋体" pitchFamily="2" charset="-122"/>
                  <a:cs typeface="+mn-cs"/>
                </a:endParaRPr>
              </a:p>
            </p:txBody>
          </p:sp>
          <p:sp>
            <p:nvSpPr>
              <p:cNvPr id="26" name="椭圆 34"/>
              <p:cNvSpPr>
                <a:spLocks noChangeAspect="1"/>
              </p:cNvSpPr>
              <p:nvPr/>
            </p:nvSpPr>
            <p:spPr bwMode="auto">
              <a:xfrm>
                <a:off x="1485502" y="2270874"/>
                <a:ext cx="147637" cy="147638"/>
              </a:xfrm>
              <a:custGeom>
                <a:avLst/>
                <a:gdLst/>
                <a:ahLst/>
                <a:cxnLst/>
                <a:rect l="l" t="t" r="r" b="b"/>
                <a:pathLst>
                  <a:path w="223200" h="223200">
                    <a:moveTo>
                      <a:pt x="223200" y="0"/>
                    </a:moveTo>
                    <a:lnTo>
                      <a:pt x="223200" y="223200"/>
                    </a:lnTo>
                    <a:lnTo>
                      <a:pt x="0" y="223200"/>
                    </a:lnTo>
                    <a:cubicBezTo>
                      <a:pt x="0" y="99930"/>
                      <a:pt x="99930" y="0"/>
                      <a:pt x="2232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grpSp>
        <p:grpSp>
          <p:nvGrpSpPr>
            <p:cNvPr id="11" name="组合 10"/>
            <p:cNvGrpSpPr/>
            <p:nvPr/>
          </p:nvGrpSpPr>
          <p:grpSpPr>
            <a:xfrm>
              <a:off x="2622152" y="2304469"/>
              <a:ext cx="842962" cy="842963"/>
              <a:chOff x="2917427" y="2023224"/>
              <a:chExt cx="842962" cy="842963"/>
            </a:xfrm>
          </p:grpSpPr>
          <p:sp>
            <p:nvSpPr>
              <p:cNvPr id="20" name="椭圆 19"/>
              <p:cNvSpPr/>
              <p:nvPr/>
            </p:nvSpPr>
            <p:spPr bwMode="auto">
              <a:xfrm>
                <a:off x="2917427" y="2023224"/>
                <a:ext cx="842962" cy="8429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21" name="矩形 20"/>
              <p:cNvSpPr/>
              <p:nvPr/>
            </p:nvSpPr>
            <p:spPr bwMode="auto">
              <a:xfrm>
                <a:off x="3192064" y="2394699"/>
                <a:ext cx="84138" cy="21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22" name="矩形 21"/>
              <p:cNvSpPr/>
              <p:nvPr/>
            </p:nvSpPr>
            <p:spPr bwMode="auto">
              <a:xfrm>
                <a:off x="3303189" y="2466137"/>
                <a:ext cx="82550"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23" name="矩形 22"/>
              <p:cNvSpPr/>
              <p:nvPr/>
            </p:nvSpPr>
            <p:spPr bwMode="auto">
              <a:xfrm>
                <a:off x="3420664" y="2310562"/>
                <a:ext cx="84138" cy="298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grpSp>
        <p:grpSp>
          <p:nvGrpSpPr>
            <p:cNvPr id="12" name="组合 11"/>
            <p:cNvGrpSpPr/>
            <p:nvPr/>
          </p:nvGrpSpPr>
          <p:grpSpPr>
            <a:xfrm>
              <a:off x="4008039" y="2304469"/>
              <a:ext cx="844549" cy="842963"/>
              <a:chOff x="4597003" y="2023224"/>
              <a:chExt cx="844549" cy="842963"/>
            </a:xfrm>
          </p:grpSpPr>
          <p:sp>
            <p:nvSpPr>
              <p:cNvPr id="13" name="椭圆 12"/>
              <p:cNvSpPr/>
              <p:nvPr/>
            </p:nvSpPr>
            <p:spPr bwMode="auto">
              <a:xfrm>
                <a:off x="4597003" y="2023224"/>
                <a:ext cx="844549" cy="8429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14" name="任意多边形 13"/>
              <p:cNvSpPr/>
              <p:nvPr/>
            </p:nvSpPr>
            <p:spPr bwMode="auto">
              <a:xfrm>
                <a:off x="4851002" y="2315324"/>
                <a:ext cx="315912" cy="127000"/>
              </a:xfrm>
              <a:custGeom>
                <a:avLst/>
                <a:gdLst>
                  <a:gd name="connsiteX0" fmla="*/ 0 w 478465"/>
                  <a:gd name="connsiteY0" fmla="*/ 191386 h 191386"/>
                  <a:gd name="connsiteX1" fmla="*/ 148855 w 478465"/>
                  <a:gd name="connsiteY1" fmla="*/ 116958 h 191386"/>
                  <a:gd name="connsiteX2" fmla="*/ 255181 w 478465"/>
                  <a:gd name="connsiteY2" fmla="*/ 53162 h 191386"/>
                  <a:gd name="connsiteX3" fmla="*/ 361507 w 478465"/>
                  <a:gd name="connsiteY3" fmla="*/ 127590 h 191386"/>
                  <a:gd name="connsiteX4" fmla="*/ 478465 w 478465"/>
                  <a:gd name="connsiteY4" fmla="*/ 0 h 191386"/>
                  <a:gd name="connsiteX0-1" fmla="*/ 0 w 478465"/>
                  <a:gd name="connsiteY0-2" fmla="*/ 191386 h 191386"/>
                  <a:gd name="connsiteX1-3" fmla="*/ 159487 w 478465"/>
                  <a:gd name="connsiteY1-4" fmla="*/ 148856 h 191386"/>
                  <a:gd name="connsiteX2-5" fmla="*/ 255181 w 478465"/>
                  <a:gd name="connsiteY2-6" fmla="*/ 53162 h 191386"/>
                  <a:gd name="connsiteX3-7" fmla="*/ 361507 w 478465"/>
                  <a:gd name="connsiteY3-8" fmla="*/ 127590 h 191386"/>
                  <a:gd name="connsiteX4-9" fmla="*/ 478465 w 478465"/>
                  <a:gd name="connsiteY4-10" fmla="*/ 0 h 1913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8465" h="191386">
                    <a:moveTo>
                      <a:pt x="0" y="191386"/>
                    </a:moveTo>
                    <a:lnTo>
                      <a:pt x="159487" y="148856"/>
                    </a:lnTo>
                    <a:lnTo>
                      <a:pt x="255181" y="53162"/>
                    </a:lnTo>
                    <a:lnTo>
                      <a:pt x="361507" y="127590"/>
                    </a:lnTo>
                    <a:lnTo>
                      <a:pt x="478465" y="0"/>
                    </a:lnTo>
                  </a:path>
                </a:pathLst>
              </a:custGeom>
              <a:solidFill>
                <a:schemeClr val="bg1"/>
              </a:solidFill>
              <a:ln w="25400" cap="sq">
                <a:solidFill>
                  <a:srgbClr val="9D9D9D"/>
                </a:solidFill>
                <a:roun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15" name="椭圆 14"/>
              <p:cNvSpPr/>
              <p:nvPr/>
            </p:nvSpPr>
            <p:spPr bwMode="auto">
              <a:xfrm>
                <a:off x="5147864" y="2283574"/>
                <a:ext cx="42863" cy="42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16" name="椭圆 15"/>
              <p:cNvSpPr/>
              <p:nvPr/>
            </p:nvSpPr>
            <p:spPr bwMode="auto">
              <a:xfrm>
                <a:off x="4833539" y="2410574"/>
                <a:ext cx="42863" cy="42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17" name="任意多边形 16"/>
              <p:cNvSpPr/>
              <p:nvPr/>
            </p:nvSpPr>
            <p:spPr bwMode="auto">
              <a:xfrm>
                <a:off x="4847827" y="2477249"/>
                <a:ext cx="322262" cy="98425"/>
              </a:xfrm>
              <a:custGeom>
                <a:avLst/>
                <a:gdLst>
                  <a:gd name="connsiteX0" fmla="*/ 0 w 489097"/>
                  <a:gd name="connsiteY0" fmla="*/ 85061 h 148856"/>
                  <a:gd name="connsiteX1" fmla="*/ 159488 w 489097"/>
                  <a:gd name="connsiteY1" fmla="*/ 127591 h 148856"/>
                  <a:gd name="connsiteX2" fmla="*/ 244548 w 489097"/>
                  <a:gd name="connsiteY2" fmla="*/ 21266 h 148856"/>
                  <a:gd name="connsiteX3" fmla="*/ 340241 w 489097"/>
                  <a:gd name="connsiteY3" fmla="*/ 148856 h 148856"/>
                  <a:gd name="connsiteX4" fmla="*/ 489097 w 489097"/>
                  <a:gd name="connsiteY4" fmla="*/ 0 h 148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097" h="148856">
                    <a:moveTo>
                      <a:pt x="0" y="85061"/>
                    </a:moveTo>
                    <a:lnTo>
                      <a:pt x="159488" y="127591"/>
                    </a:lnTo>
                    <a:lnTo>
                      <a:pt x="244548" y="21266"/>
                    </a:lnTo>
                    <a:lnTo>
                      <a:pt x="340241" y="148856"/>
                    </a:lnTo>
                    <a:lnTo>
                      <a:pt x="489097" y="0"/>
                    </a:lnTo>
                  </a:path>
                </a:pathLst>
              </a:custGeom>
              <a:solidFill>
                <a:schemeClr val="bg1"/>
              </a:solidFill>
              <a:ln w="25400" cap="sq">
                <a:solidFill>
                  <a:srgbClr val="9D9D9D"/>
                </a:solidFill>
                <a:roun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18" name="椭圆 17"/>
              <p:cNvSpPr/>
              <p:nvPr/>
            </p:nvSpPr>
            <p:spPr bwMode="auto">
              <a:xfrm>
                <a:off x="5147864" y="2450262"/>
                <a:ext cx="42863" cy="428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19" name="椭圆 18"/>
              <p:cNvSpPr/>
              <p:nvPr/>
            </p:nvSpPr>
            <p:spPr bwMode="auto">
              <a:xfrm>
                <a:off x="4833539" y="2510587"/>
                <a:ext cx="42863" cy="428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grpSp>
      </p:grpSp>
      <p:pic>
        <p:nvPicPr>
          <p:cNvPr id="2" name="图片 1"/>
          <p:cNvPicPr>
            <a:picLocks noChangeAspect="1"/>
          </p:cNvPicPr>
          <p:nvPr/>
        </p:nvPicPr>
        <p:blipFill>
          <a:blip r:embed="rId1"/>
          <a:stretch>
            <a:fillRect/>
          </a:stretch>
        </p:blipFill>
        <p:spPr>
          <a:xfrm>
            <a:off x="284207" y="914399"/>
            <a:ext cx="9489988" cy="5009353"/>
          </a:xfrm>
          <a:prstGeom prst="rect">
            <a:avLst/>
          </a:prstGeom>
        </p:spPr>
      </p:pic>
      <p:sp>
        <p:nvSpPr>
          <p:cNvPr id="28" name="矩形 27"/>
          <p:cNvSpPr/>
          <p:nvPr/>
        </p:nvSpPr>
        <p:spPr>
          <a:xfrm>
            <a:off x="9918657" y="914399"/>
            <a:ext cx="1958037" cy="5009352"/>
          </a:xfrm>
          <a:prstGeom prst="rect">
            <a:avLst/>
          </a:prstGeom>
          <a:solidFill>
            <a:srgbClr val="58987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仿宋" charset="0"/>
                <a:ea typeface="仿宋" charset="0"/>
                <a:cs typeface="仿宋" charset="0"/>
              </a:rPr>
              <a:t> 讲授思路：</a:t>
            </a:r>
            <a:endParaRPr lang="en-US" altLang="zh-CN" sz="2000" dirty="0">
              <a:solidFill>
                <a:prstClr val="white"/>
              </a:solidFill>
              <a:latin typeface="仿宋" charset="0"/>
              <a:ea typeface="仿宋" charset="0"/>
              <a:cs typeface="仿宋" charset="0"/>
            </a:endParaRPr>
          </a:p>
          <a:p>
            <a:pPr marL="0" marR="0" lvl="0" indent="0" defTabSz="914400" rtl="0" eaLnBrk="1" fontAlgn="auto" latinLnBrk="0" hangingPunct="1">
              <a:lnSpc>
                <a:spcPct val="100000"/>
              </a:lnSpc>
              <a:spcBef>
                <a:spcPts val="0"/>
              </a:spcBef>
              <a:spcAft>
                <a:spcPts val="0"/>
              </a:spcAft>
              <a:buClrTx/>
              <a:buSzTx/>
              <a:buFontTx/>
              <a:buNone/>
              <a:defRPr/>
            </a:pPr>
            <a:r>
              <a:rPr lang="zh-CN" altLang="en-US" sz="2000" dirty="0">
                <a:solidFill>
                  <a:prstClr val="white"/>
                </a:solidFill>
                <a:latin typeface="仿宋" charset="0"/>
                <a:ea typeface="仿宋" charset="0"/>
                <a:cs typeface="仿宋" charset="0"/>
              </a:rPr>
              <a:t>   日美比较</a:t>
            </a:r>
            <a:endParaRPr lang="en-US" altLang="zh-CN" sz="2000" dirty="0">
              <a:solidFill>
                <a:prstClr val="white"/>
              </a:solidFill>
              <a:latin typeface="仿宋" charset="0"/>
              <a:ea typeface="仿宋" charset="0"/>
              <a:cs typeface="仿宋" charset="0"/>
            </a:endParaRPr>
          </a:p>
          <a:p>
            <a:pPr marL="0" marR="0" lvl="0" indent="0" defTabSz="914400" rtl="0" eaLnBrk="1" fontAlgn="auto" latinLnBrk="0" hangingPunct="1">
              <a:lnSpc>
                <a:spcPct val="100000"/>
              </a:lnSpc>
              <a:spcBef>
                <a:spcPts val="0"/>
              </a:spcBef>
              <a:spcAft>
                <a:spcPts val="0"/>
              </a:spcAft>
              <a:buClrTx/>
              <a:buSzTx/>
              <a:buFontTx/>
              <a:buNone/>
              <a:defRPr/>
            </a:pPr>
            <a:r>
              <a:rPr lang="en-US" altLang="zh-CN" sz="2000" dirty="0">
                <a:solidFill>
                  <a:prstClr val="white"/>
                </a:solidFill>
                <a:latin typeface="Times New Roman Regular" panose="02020603050405020304" charset="0"/>
                <a:ea typeface="仿宋" charset="0"/>
                <a:cs typeface="Times New Roman Regular" panose="02020603050405020304" charset="0"/>
              </a:rPr>
              <a:t>(</a:t>
            </a:r>
            <a:r>
              <a:rPr lang="zh-CN" altLang="en-US" sz="2000" dirty="0">
                <a:solidFill>
                  <a:prstClr val="white"/>
                </a:solidFill>
                <a:latin typeface="Times New Roman Regular" panose="02020603050405020304" charset="0"/>
                <a:ea typeface="仿宋" charset="0"/>
                <a:cs typeface="Times New Roman Regular" panose="02020603050405020304" charset="0"/>
              </a:rPr>
              <a:t>市场经济多样性论或比较政治经济学</a:t>
            </a:r>
            <a:r>
              <a:rPr lang="en-US" altLang="zh-CN" sz="2000" dirty="0">
                <a:solidFill>
                  <a:prstClr val="white"/>
                </a:solidFill>
                <a:latin typeface="Times New Roman Regular" panose="02020603050405020304" charset="0"/>
                <a:ea typeface="仿宋" charset="0"/>
                <a:cs typeface="Times New Roman Regular" panose="02020603050405020304" charset="0"/>
              </a:rPr>
              <a:t>)</a:t>
            </a:r>
            <a:endParaRPr lang="en-US" altLang="zh-CN" sz="2000" dirty="0">
              <a:solidFill>
                <a:prstClr val="white"/>
              </a:solidFill>
              <a:latin typeface="Times New Roman Regular" panose="02020603050405020304" charset="0"/>
              <a:ea typeface="仿宋" charset="0"/>
              <a:cs typeface="Times New Roman Regular" panose="02020603050405020304" charset="0"/>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100000"/>
              </a:lnSpc>
              <a:spcBef>
                <a:spcPts val="0"/>
              </a:spcBef>
              <a:spcAft>
                <a:spcPts val="0"/>
              </a:spcAft>
              <a:buClrTx/>
              <a:buSzTx/>
              <a:buFontTx/>
              <a:buNone/>
              <a:defRPr/>
            </a:pPr>
            <a:endParaRPr lang="en-US" altLang="zh-CN" sz="2000" dirty="0">
              <a:solidFill>
                <a:prstClr val="white"/>
              </a:solidFill>
              <a:latin typeface="微软雅黑" panose="020B0503020204020204" pitchFamily="34" charset="-122"/>
              <a:ea typeface="微软雅黑" panose="020B0503020204020204" pitchFamily="34" charset="-122"/>
            </a:endParaRPr>
          </a:p>
          <a:p>
            <a:pPr lvl="0">
              <a:defRPr/>
            </a:pPr>
            <a:r>
              <a:rPr lang="zh-CN" altLang="en-US" sz="1600" dirty="0">
                <a:latin typeface="仿宋" charset="0"/>
                <a:ea typeface="仿宋" charset="0"/>
                <a:cs typeface="Times New Roman" panose="02020603050405020304" pitchFamily="18" charset="0"/>
              </a:rPr>
              <a:t>“想了解一个外国，必须至少了解另一个外国”</a:t>
            </a:r>
            <a:r>
              <a:rPr lang="zh-CN" altLang="en-US" sz="2000" dirty="0">
                <a:latin typeface="仿宋" charset="0"/>
                <a:ea typeface="仿宋" charset="0"/>
                <a:cs typeface="Times New Roman" panose="02020603050405020304" pitchFamily="18" charset="0"/>
              </a:rPr>
              <a:t>。</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Maughum,W.S. 1949</a:t>
            </a:r>
            <a:endParaRPr lang="en-US" altLang="zh-CN" sz="1600" dirty="0">
              <a:latin typeface="Times New Roman" panose="02020603050405020304" pitchFamily="18" charset="0"/>
              <a:ea typeface="Times New Roman" panose="02020603050405020304" pitchFamily="18" charset="0"/>
              <a:cs typeface="Times New Roman" panose="02020603050405020304" pitchFamily="18" charset="0"/>
            </a:endParaRPr>
          </a:p>
          <a:p>
            <a:pPr lvl="0">
              <a:defRPr/>
            </a:pPr>
            <a:endParaRPr lang="zh-CN" altLang="en-US" sz="1600">
              <a:sym typeface="+mn-ea"/>
            </a:endParaRPr>
          </a:p>
          <a:p>
            <a:pPr lvl="0">
              <a:defRPr/>
            </a:pPr>
            <a:r>
              <a:rPr lang="zh-CN" altLang="en-US" sz="1600">
                <a:latin typeface="仿宋_GB2312" charset="0"/>
                <a:ea typeface="仿宋_GB2312" charset="0"/>
                <a:cs typeface="仿宋_GB2312" charset="0"/>
                <a:sym typeface="+mn-ea"/>
              </a:rPr>
              <a:t>“只了解一个国家的人，其实并不了解任何国家”。</a:t>
            </a:r>
            <a:r>
              <a:rPr lang="zh-CN" altLang="en-US" sz="1600">
                <a:latin typeface="Times New Roman Regular" panose="02020603050405020304" charset="0"/>
                <a:cs typeface="Times New Roman Regular" panose="02020603050405020304" charset="0"/>
                <a:sym typeface="+mn-ea"/>
              </a:rPr>
              <a:t>Lipset</a:t>
            </a:r>
            <a:r>
              <a:rPr lang="en-US" altLang="zh-CN" sz="1600">
                <a:latin typeface="Times New Roman Regular" panose="02020603050405020304" charset="0"/>
                <a:cs typeface="Times New Roman Regular" panose="02020603050405020304" charset="0"/>
                <a:sym typeface="+mn-ea"/>
              </a:rPr>
              <a:t>, S.M., 1996</a:t>
            </a:r>
            <a:r>
              <a:rPr lang="en-US" altLang="zh-CN" sz="1600">
                <a:sym typeface="+mn-ea"/>
              </a:rPr>
              <a:t> </a:t>
            </a:r>
            <a:endParaRPr lang="en-US" altLang="zh-CN" sz="1600" dirty="0">
              <a:latin typeface="Times New Roman" panose="02020603050405020304" pitchFamily="18" charset="0"/>
              <a:ea typeface="Times New Roman" panose="02020603050405020304" pitchFamily="18" charset="0"/>
              <a:cs typeface="Times New Roman" panose="02020603050405020304" pitchFamily="18" charset="0"/>
            </a:endParaRPr>
          </a:p>
          <a:p>
            <a:pPr lvl="0">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900"/>
                                        <p:tgtEl>
                                          <p:spTgt spid="28"/>
                                        </p:tgtEl>
                                      </p:cBhvr>
                                    </p:animEffect>
                                  </p:childTnLst>
                                </p:cTn>
                              </p:par>
                              <p:par>
                                <p:cTn id="11" presetID="35" presetClass="path" presetSubtype="0" accel="100000" fill="hold" grpId="1" nodeType="withEffect">
                                  <p:stCondLst>
                                    <p:cond delay="0"/>
                                  </p:stCondLst>
                                  <p:childTnLst>
                                    <p:animMotion origin="layout" path="M -2.08333E-7 -4.07407E-6 L 0.27044 -4.07407E-6 " pathEditMode="relative" rAng="0" ptsTypes="AA">
                                      <p:cBhvr>
                                        <p:cTn id="12" dur="1000" spd="-100000" fill="hold"/>
                                        <p:tgtEl>
                                          <p:spTgt spid="28"/>
                                        </p:tgtEl>
                                        <p:attrNameLst>
                                          <p:attrName>ppt_x</p:attrName>
                                          <p:attrName>ppt_y</p:attrName>
                                        </p:attrNameLst>
                                      </p:cBhvr>
                                      <p:rCtr x="13516" y="0"/>
                                    </p:animMotion>
                                  </p:childTnLst>
                                </p:cTn>
                              </p:par>
                              <p:par>
                                <p:cTn id="13" presetID="6" presetClass="emph" presetSubtype="0" autoRev="1" fill="hold" grpId="2" nodeType="withEffect">
                                  <p:stCondLst>
                                    <p:cond delay="0"/>
                                  </p:stCondLst>
                                  <p:childTnLst>
                                    <p:animScale>
                                      <p:cBhvr>
                                        <p:cTn id="14" dur="500" fill="hold"/>
                                        <p:tgtEl>
                                          <p:spTgt spid="2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8" grpId="1" bldLvl="0" animBg="1"/>
      <p:bldP spid="28" grpId="2"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2380" y="956310"/>
            <a:ext cx="4951730" cy="5298440"/>
          </a:xfrm>
        </p:spPr>
        <p:txBody>
          <a:bodyPr>
            <a:normAutofit fontScale="90000"/>
          </a:bodyPr>
          <a:lstStyle/>
          <a:p>
            <a:pPr algn="l"/>
            <a:r>
              <a:rPr lang="zh-CN" altLang="en-US" sz="3200" b="1" dirty="0">
                <a:latin typeface="仿宋" charset="0"/>
                <a:ea typeface="仿宋" charset="0"/>
                <a:cs typeface="仿宋" charset="0"/>
              </a:rPr>
              <a:t>日本经济之中的“执拗低音”及其变化</a:t>
            </a:r>
            <a:r>
              <a:rPr lang="en-US" altLang="zh-CN" sz="3200" b="1" dirty="0">
                <a:latin typeface="Times New Roman Regular" panose="02020603050405020304" charset="0"/>
                <a:ea typeface="仿宋" charset="0"/>
                <a:cs typeface="Times New Roman Regular" panose="02020603050405020304" charset="0"/>
              </a:rPr>
              <a:t>(</a:t>
            </a:r>
            <a:r>
              <a:rPr lang="zh-CN" altLang="en-US" sz="3200" b="1" dirty="0">
                <a:latin typeface="Times New Roman Regular" panose="02020603050405020304" charset="0"/>
                <a:ea typeface="仿宋" charset="0"/>
                <a:cs typeface="Times New Roman Regular" panose="02020603050405020304" charset="0"/>
              </a:rPr>
              <a:t>丸山真男</a:t>
            </a:r>
            <a:r>
              <a:rPr lang="en-US" altLang="zh-CN" sz="3200" b="1" dirty="0">
                <a:latin typeface="Times New Roman Regular" panose="02020603050405020304" charset="0"/>
                <a:ea typeface="仿宋" charset="0"/>
                <a:cs typeface="Times New Roman Regular" panose="02020603050405020304" charset="0"/>
              </a:rPr>
              <a:t>,1952,1996)</a:t>
            </a:r>
            <a:br>
              <a:rPr lang="en-US" altLang="zh-CN" sz="3200" dirty="0">
                <a:latin typeface="仿宋" charset="0"/>
                <a:ea typeface="仿宋" charset="0"/>
                <a:cs typeface="仿宋" charset="0"/>
              </a:rPr>
            </a:br>
            <a:br>
              <a:rPr lang="en-US" altLang="zh-CN" sz="3200" dirty="0">
                <a:latin typeface="仿宋" charset="0"/>
                <a:ea typeface="仿宋" charset="0"/>
                <a:cs typeface="仿宋" charset="0"/>
              </a:rPr>
            </a:br>
            <a:r>
              <a:rPr lang="zh-CN" altLang="en-US" sz="2400" dirty="0">
                <a:latin typeface="仿宋" charset="0"/>
                <a:ea typeface="仿宋" charset="0"/>
                <a:cs typeface="仿宋" charset="0"/>
              </a:rPr>
              <a:t>日本传统思想对于外来思想的持续修正，犹如乐曲之中反复出现的执拗低音</a:t>
            </a:r>
            <a:r>
              <a:rPr lang="en-US" altLang="zh-CN" sz="2400" dirty="0">
                <a:latin typeface="Times New Roman Regular" panose="02020603050405020304" charset="0"/>
                <a:ea typeface="仿宋" charset="0"/>
                <a:cs typeface="Times New Roman Regular" panose="02020603050405020304" charset="0"/>
              </a:rPr>
              <a:t>(</a:t>
            </a:r>
            <a:r>
              <a:rPr lang="en-US" altLang="zh-CN" sz="2400" cap="none" dirty="0">
                <a:latin typeface="Times New Roman Regular" panose="02020603050405020304" charset="0"/>
                <a:ea typeface="仿宋" charset="0"/>
                <a:cs typeface="Times New Roman Regular" panose="02020603050405020304" charset="0"/>
              </a:rPr>
              <a:t>basso</a:t>
            </a:r>
            <a:r>
              <a:rPr lang="en-US" altLang="zh-CN" sz="2400" dirty="0">
                <a:latin typeface="Times New Roman Regular" panose="02020603050405020304" charset="0"/>
                <a:ea typeface="仿宋" charset="0"/>
                <a:cs typeface="Times New Roman Regular" panose="02020603050405020304" charset="0"/>
              </a:rPr>
              <a:t> </a:t>
            </a:r>
            <a:r>
              <a:rPr lang="en-US" altLang="zh-CN" sz="2400" cap="none" dirty="0">
                <a:latin typeface="Times New Roman Regular" panose="02020603050405020304" charset="0"/>
                <a:ea typeface="仿宋" charset="0"/>
                <a:cs typeface="Times New Roman Regular" panose="02020603050405020304" charset="0"/>
              </a:rPr>
              <a:t>ostinato</a:t>
            </a:r>
            <a:r>
              <a:rPr lang="en-US" altLang="zh-CN" sz="2400" dirty="0">
                <a:latin typeface="Times New Roman Regular" panose="02020603050405020304" charset="0"/>
                <a:ea typeface="仿宋" charset="0"/>
                <a:cs typeface="Times New Roman Regular" panose="02020603050405020304" charset="0"/>
              </a:rPr>
              <a:t>)</a:t>
            </a:r>
            <a:r>
              <a:rPr lang="zh-CN" altLang="zh-CN" sz="2400" dirty="0">
                <a:latin typeface="仿宋" charset="0"/>
                <a:ea typeface="仿宋" charset="0"/>
                <a:cs typeface="仿宋" charset="0"/>
              </a:rPr>
              <a:t> </a:t>
            </a:r>
            <a:r>
              <a:rPr lang="zh-CN" altLang="en-US" sz="2400" dirty="0">
                <a:latin typeface="仿宋" charset="0"/>
                <a:ea typeface="仿宋" charset="0"/>
                <a:cs typeface="仿宋" charset="0"/>
              </a:rPr>
              <a:t>。这种低音似乎从未成为主旋律，但是一直存在。</a:t>
            </a:r>
            <a:br>
              <a:rPr lang="en-US" altLang="zh-CN" sz="2400" dirty="0">
                <a:latin typeface="仿宋" charset="0"/>
                <a:ea typeface="仿宋" charset="0"/>
                <a:cs typeface="仿宋" charset="0"/>
              </a:rPr>
            </a:br>
            <a:br>
              <a:rPr lang="en-US" altLang="zh-CN" sz="2400" dirty="0">
                <a:latin typeface="仿宋" charset="0"/>
                <a:ea typeface="仿宋" charset="0"/>
                <a:cs typeface="仿宋" charset="0"/>
              </a:rPr>
            </a:br>
            <a:r>
              <a:rPr lang="zh-CN" altLang="en-US" sz="2400" b="1" dirty="0">
                <a:latin typeface="仿宋" charset="0"/>
                <a:ea typeface="仿宋" charset="0"/>
                <a:cs typeface="仿宋" charset="0"/>
              </a:rPr>
              <a:t>日本经济之中的执拗低音是什么，</a:t>
            </a:r>
            <a:br>
              <a:rPr lang="en-US" altLang="zh-CN" sz="2400" b="1" dirty="0">
                <a:latin typeface="仿宋" charset="0"/>
                <a:ea typeface="仿宋" charset="0"/>
                <a:cs typeface="仿宋" charset="0"/>
              </a:rPr>
            </a:br>
            <a:r>
              <a:rPr lang="zh-CN" altLang="en-US" sz="2400" b="1" dirty="0">
                <a:latin typeface="仿宋" charset="0"/>
                <a:ea typeface="仿宋" charset="0"/>
                <a:cs typeface="仿宋" charset="0"/>
              </a:rPr>
              <a:t>如何影响日本经济的发展？</a:t>
            </a:r>
            <a:br>
              <a:rPr lang="zh-CN" altLang="en-US" sz="2400" dirty="0">
                <a:latin typeface="仿宋" charset="0"/>
                <a:ea typeface="仿宋" charset="0"/>
                <a:cs typeface="仿宋" charset="0"/>
              </a:rPr>
            </a:br>
            <a:br>
              <a:rPr lang="zh-CN" altLang="en-US" sz="2400" dirty="0">
                <a:latin typeface="仿宋" charset="0"/>
                <a:ea typeface="仿宋" charset="0"/>
                <a:cs typeface="仿宋" charset="0"/>
              </a:rPr>
            </a:br>
            <a:r>
              <a:rPr lang="zh-CN" altLang="en-US" sz="2400" b="1" dirty="0">
                <a:latin typeface="仿宋" charset="0"/>
                <a:ea typeface="仿宋" charset="0"/>
                <a:cs typeface="仿宋" charset="0"/>
              </a:rPr>
              <a:t>日本经济之中的执拗低音不会改变么？</a:t>
            </a:r>
            <a:br>
              <a:rPr lang="zh-CN" altLang="en-US" sz="2400" dirty="0">
                <a:latin typeface="仿宋" charset="0"/>
                <a:ea typeface="仿宋" charset="0"/>
                <a:cs typeface="仿宋" charset="0"/>
              </a:rPr>
            </a:br>
            <a:br>
              <a:rPr lang="zh-CN" altLang="en-US" sz="2400" dirty="0">
                <a:latin typeface="仿宋" charset="0"/>
                <a:ea typeface="仿宋" charset="0"/>
                <a:cs typeface="仿宋" charset="0"/>
              </a:rPr>
            </a:br>
            <a:endParaRPr lang="zh-CN" altLang="en-US" sz="2400" dirty="0">
              <a:latin typeface="仿宋" charset="0"/>
              <a:ea typeface="仿宋" charset="0"/>
              <a:cs typeface="仿宋" charset="0"/>
            </a:endParaRPr>
          </a:p>
        </p:txBody>
      </p:sp>
      <p:pic>
        <p:nvPicPr>
          <p:cNvPr id="3" name="图片 2"/>
          <p:cNvPicPr>
            <a:picLocks noChangeAspect="1"/>
          </p:cNvPicPr>
          <p:nvPr/>
        </p:nvPicPr>
        <p:blipFill>
          <a:blip r:embed="rId1"/>
          <a:stretch>
            <a:fillRect/>
          </a:stretch>
        </p:blipFill>
        <p:spPr>
          <a:xfrm>
            <a:off x="7799601" y="937248"/>
            <a:ext cx="3954163" cy="5336370"/>
          </a:xfrm>
          <a:prstGeom prst="rect">
            <a:avLst/>
          </a:prstGeom>
        </p:spPr>
      </p:pic>
      <p:pic>
        <p:nvPicPr>
          <p:cNvPr id="6" name="图片 5"/>
          <p:cNvPicPr>
            <a:picLocks noChangeAspect="1"/>
          </p:cNvPicPr>
          <p:nvPr/>
        </p:nvPicPr>
        <p:blipFill>
          <a:blip r:embed="rId2"/>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52700" y="4872355"/>
            <a:ext cx="5353050" cy="829945"/>
          </a:xfrm>
          <a:prstGeom prst="rect">
            <a:avLst/>
          </a:prstGeom>
          <a:noFill/>
        </p:spPr>
        <p:txBody>
          <a:bodyPr wrap="square" rtlCol="0" anchor="t">
            <a:spAutoFit/>
          </a:bodyPr>
          <a:p>
            <a:r>
              <a:rPr lang="zh-CN" altLang="en-US" sz="1600">
                <a:latin typeface="仿宋" charset="0"/>
                <a:ea typeface="仿宋" charset="0"/>
                <a:cs typeface="仿宋" charset="0"/>
              </a:rPr>
              <a:t>盆栽、插花、茶室、便当盒、卡拉</a:t>
            </a:r>
            <a:r>
              <a:rPr lang="en-US" altLang="zh-CN" sz="1600">
                <a:latin typeface="仿宋" charset="0"/>
                <a:ea typeface="仿宋" charset="0"/>
                <a:cs typeface="仿宋" charset="0"/>
              </a:rPr>
              <a:t>OK</a:t>
            </a:r>
            <a:r>
              <a:rPr lang="zh-CN" altLang="en-US" sz="1600">
                <a:latin typeface="仿宋" charset="0"/>
                <a:ea typeface="仿宋" charset="0"/>
                <a:cs typeface="仿宋" charset="0"/>
              </a:rPr>
              <a:t>房间、胶丸旅馆反映了日本固有的世界观之中的一个共通因素，即在限定的空间与对象之中执着地构筑细密的事物。</a:t>
            </a:r>
            <a:endParaRPr lang="zh-CN" altLang="en-US" sz="1600"/>
          </a:p>
        </p:txBody>
      </p:sp>
      <p:pic>
        <p:nvPicPr>
          <p:cNvPr id="6" name="图片 5"/>
          <p:cNvPicPr>
            <a:picLocks noChangeAspect="1"/>
          </p:cNvPicPr>
          <p:nvPr/>
        </p:nvPicPr>
        <p:blipFill>
          <a:blip r:embed="rId1"/>
          <a:stretch>
            <a:fillRect/>
          </a:stretch>
        </p:blipFill>
        <p:spPr>
          <a:xfrm>
            <a:off x="0" y="2837815"/>
            <a:ext cx="1961515" cy="645160"/>
          </a:xfrm>
          <a:prstGeom prst="rect">
            <a:avLst/>
          </a:prstGeom>
        </p:spPr>
      </p:pic>
      <p:pic>
        <p:nvPicPr>
          <p:cNvPr id="8" name="图片 62" descr="IMG_256"/>
          <p:cNvPicPr>
            <a:picLocks noChangeAspect="1"/>
          </p:cNvPicPr>
          <p:nvPr/>
        </p:nvPicPr>
        <p:blipFill>
          <a:blip r:embed="rId2"/>
          <a:stretch>
            <a:fillRect/>
          </a:stretch>
        </p:blipFill>
        <p:spPr>
          <a:xfrm>
            <a:off x="4344035" y="908685"/>
            <a:ext cx="1770380" cy="2133600"/>
          </a:xfrm>
          <a:prstGeom prst="rect">
            <a:avLst/>
          </a:prstGeom>
          <a:noFill/>
          <a:ln w="9525">
            <a:noFill/>
          </a:ln>
        </p:spPr>
      </p:pic>
      <p:pic>
        <p:nvPicPr>
          <p:cNvPr id="9" name="图片 8"/>
          <p:cNvPicPr>
            <a:picLocks noChangeAspect="1"/>
          </p:cNvPicPr>
          <p:nvPr/>
        </p:nvPicPr>
        <p:blipFill>
          <a:blip r:embed="rId3"/>
          <a:stretch>
            <a:fillRect/>
          </a:stretch>
        </p:blipFill>
        <p:spPr>
          <a:xfrm>
            <a:off x="6235700" y="908685"/>
            <a:ext cx="1685925" cy="2133600"/>
          </a:xfrm>
          <a:prstGeom prst="rect">
            <a:avLst/>
          </a:prstGeom>
        </p:spPr>
      </p:pic>
      <p:pic>
        <p:nvPicPr>
          <p:cNvPr id="130" name="图片 130" descr="三代同堂乘丽星去越南，吃玩游大满足"/>
          <p:cNvPicPr>
            <a:picLocks noChangeAspect="1"/>
          </p:cNvPicPr>
          <p:nvPr/>
        </p:nvPicPr>
        <p:blipFill>
          <a:blip r:embed="rId4"/>
          <a:stretch>
            <a:fillRect/>
          </a:stretch>
        </p:blipFill>
        <p:spPr>
          <a:xfrm>
            <a:off x="4410710" y="3209925"/>
            <a:ext cx="1703705" cy="1350010"/>
          </a:xfrm>
          <a:prstGeom prst="rect">
            <a:avLst/>
          </a:prstGeom>
          <a:noFill/>
          <a:ln w="9525">
            <a:noFill/>
          </a:ln>
        </p:spPr>
      </p:pic>
      <p:pic>
        <p:nvPicPr>
          <p:cNvPr id="138" name="图片 143" descr="IMG_268"/>
          <p:cNvPicPr>
            <a:picLocks noChangeAspect="1"/>
          </p:cNvPicPr>
          <p:nvPr/>
        </p:nvPicPr>
        <p:blipFill>
          <a:blip r:embed="rId5"/>
          <a:stretch>
            <a:fillRect/>
          </a:stretch>
        </p:blipFill>
        <p:spPr>
          <a:xfrm>
            <a:off x="6235700" y="3209925"/>
            <a:ext cx="1720850" cy="1335405"/>
          </a:xfrm>
          <a:prstGeom prst="rect">
            <a:avLst/>
          </a:prstGeom>
          <a:noFill/>
          <a:ln w="9525">
            <a:noFill/>
          </a:ln>
        </p:spPr>
      </p:pic>
      <p:pic>
        <p:nvPicPr>
          <p:cNvPr id="10" name="图片 129" descr="IMG_256">
            <a:hlinkClick r:id="rId6"/>
          </p:cNvPr>
          <p:cNvPicPr>
            <a:picLocks noChangeAspect="1"/>
          </p:cNvPicPr>
          <p:nvPr/>
        </p:nvPicPr>
        <p:blipFill>
          <a:blip r:embed="rId7"/>
          <a:stretch>
            <a:fillRect/>
          </a:stretch>
        </p:blipFill>
        <p:spPr>
          <a:xfrm rot="10800000" flipV="1">
            <a:off x="2302510" y="3209925"/>
            <a:ext cx="2023745" cy="1349375"/>
          </a:xfrm>
          <a:prstGeom prst="rect">
            <a:avLst/>
          </a:prstGeom>
          <a:noFill/>
          <a:ln w="9525">
            <a:noFill/>
          </a:ln>
        </p:spPr>
      </p:pic>
      <p:pic>
        <p:nvPicPr>
          <p:cNvPr id="11" name="图片 61" descr="IMG_256"/>
          <p:cNvPicPr>
            <a:picLocks noChangeAspect="1"/>
          </p:cNvPicPr>
          <p:nvPr/>
        </p:nvPicPr>
        <p:blipFill>
          <a:blip r:embed="rId8"/>
          <a:stretch>
            <a:fillRect/>
          </a:stretch>
        </p:blipFill>
        <p:spPr>
          <a:xfrm>
            <a:off x="2302193" y="908685"/>
            <a:ext cx="1885315" cy="2115820"/>
          </a:xfrm>
          <a:prstGeom prst="rect">
            <a:avLst/>
          </a:prstGeom>
          <a:noFill/>
          <a:ln w="9525">
            <a:noFill/>
          </a:ln>
        </p:spPr>
      </p:pic>
      <p:pic>
        <p:nvPicPr>
          <p:cNvPr id="12" name="图片 11"/>
          <p:cNvPicPr>
            <a:picLocks noChangeAspect="1"/>
          </p:cNvPicPr>
          <p:nvPr/>
        </p:nvPicPr>
        <p:blipFill>
          <a:blip r:embed="rId9"/>
          <a:stretch>
            <a:fillRect/>
          </a:stretch>
        </p:blipFill>
        <p:spPr>
          <a:xfrm>
            <a:off x="8077835" y="0"/>
            <a:ext cx="402526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2837815"/>
            <a:ext cx="1961515" cy="645160"/>
          </a:xfrm>
          <a:prstGeom prst="rect">
            <a:avLst/>
          </a:prstGeom>
        </p:spPr>
      </p:pic>
      <p:sp>
        <p:nvSpPr>
          <p:cNvPr id="5" name="文本框 4"/>
          <p:cNvSpPr txBox="1"/>
          <p:nvPr/>
        </p:nvSpPr>
        <p:spPr>
          <a:xfrm>
            <a:off x="3945255" y="69215"/>
            <a:ext cx="5082540" cy="583565"/>
          </a:xfrm>
          <a:prstGeom prst="rect">
            <a:avLst/>
          </a:prstGeom>
          <a:noFill/>
        </p:spPr>
        <p:txBody>
          <a:bodyPr wrap="none" rtlCol="0" anchor="t">
            <a:spAutoFit/>
          </a:bodyPr>
          <a:p>
            <a:r>
              <a:rPr lang="zh-CN" altLang="en-US" sz="3200" b="1" dirty="0">
                <a:latin typeface="仿宋" charset="0"/>
                <a:ea typeface="仿宋" charset="0"/>
                <a:cs typeface="仿宋" charset="0"/>
                <a:sym typeface="+mn-ea"/>
              </a:rPr>
              <a:t>比较的客观性与比较的</a:t>
            </a:r>
            <a:r>
              <a:rPr lang="zh-CN" altLang="en-US" sz="3200" b="1" dirty="0">
                <a:latin typeface="仿宋" charset="0"/>
                <a:ea typeface="仿宋" charset="0"/>
                <a:cs typeface="仿宋" charset="0"/>
                <a:sym typeface="+mn-ea"/>
              </a:rPr>
              <a:t>角度</a:t>
            </a:r>
            <a:endParaRPr lang="zh-CN" altLang="en-US" sz="3200" b="1" dirty="0">
              <a:latin typeface="仿宋" charset="0"/>
              <a:ea typeface="仿宋" charset="0"/>
              <a:cs typeface="仿宋" charset="0"/>
              <a:sym typeface="+mn-ea"/>
            </a:endParaRPr>
          </a:p>
        </p:txBody>
      </p:sp>
      <p:pic>
        <p:nvPicPr>
          <p:cNvPr id="2" name="图片 1" descr="/private/var/folders/7g/kz3yj99n0875h8tbvk5kr7sc0000gn/T/com.kingsoft.wpsoffice.mac/picturecompress_20240217174708/output_1.pngoutput_1"/>
          <p:cNvPicPr>
            <a:picLocks noChangeAspect="1"/>
          </p:cNvPicPr>
          <p:nvPr/>
        </p:nvPicPr>
        <p:blipFill>
          <a:blip r:embed="rId2"/>
          <a:stretch>
            <a:fillRect/>
          </a:stretch>
        </p:blipFill>
        <p:spPr>
          <a:xfrm>
            <a:off x="4112260" y="665480"/>
            <a:ext cx="4748530" cy="5602605"/>
          </a:xfrm>
          <a:prstGeom prst="rect">
            <a:avLst/>
          </a:prstGeom>
        </p:spPr>
      </p:pic>
      <p:sp>
        <p:nvSpPr>
          <p:cNvPr id="3" name="文本框 2"/>
          <p:cNvSpPr txBox="1"/>
          <p:nvPr/>
        </p:nvSpPr>
        <p:spPr>
          <a:xfrm>
            <a:off x="5252085" y="6343650"/>
            <a:ext cx="2468880" cy="368300"/>
          </a:xfrm>
          <a:prstGeom prst="rect">
            <a:avLst/>
          </a:prstGeom>
          <a:noFill/>
        </p:spPr>
        <p:txBody>
          <a:bodyPr wrap="none" rtlCol="0">
            <a:spAutoFit/>
          </a:bodyPr>
          <a:p>
            <a:r>
              <a:rPr lang="zh-CN" altLang="en-US">
                <a:latin typeface="仿宋_GB2312" charset="0"/>
                <a:ea typeface="仿宋_GB2312" charset="0"/>
              </a:rPr>
              <a:t>维米尔《绘画的艺术》</a:t>
            </a:r>
            <a:endParaRPr lang="zh-CN" altLang="en-US">
              <a:latin typeface="仿宋_GB2312" charset="0"/>
              <a:ea typeface="仿宋_GB2312"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2837815"/>
            <a:ext cx="1961515" cy="645160"/>
          </a:xfrm>
          <a:prstGeom prst="rect">
            <a:avLst/>
          </a:prstGeom>
        </p:spPr>
      </p:pic>
      <p:sp>
        <p:nvSpPr>
          <p:cNvPr id="5" name="文本框 4"/>
          <p:cNvSpPr txBox="1"/>
          <p:nvPr/>
        </p:nvSpPr>
        <p:spPr>
          <a:xfrm>
            <a:off x="5144770" y="351155"/>
            <a:ext cx="3857625" cy="583565"/>
          </a:xfrm>
          <a:prstGeom prst="rect">
            <a:avLst/>
          </a:prstGeom>
          <a:noFill/>
        </p:spPr>
        <p:txBody>
          <a:bodyPr wrap="none" rtlCol="0" anchor="t">
            <a:spAutoFit/>
          </a:bodyPr>
          <a:p>
            <a:r>
              <a:rPr lang="zh-CN" altLang="en-US" sz="3200" b="1" dirty="0">
                <a:latin typeface="仿宋" charset="0"/>
                <a:ea typeface="仿宋" charset="0"/>
                <a:cs typeface="仿宋" charset="0"/>
                <a:sym typeface="+mn-ea"/>
              </a:rPr>
              <a:t>客观性与比较的标准</a:t>
            </a:r>
            <a:endParaRPr lang="zh-CN" altLang="en-US" sz="3200"/>
          </a:p>
        </p:txBody>
      </p:sp>
      <p:pic>
        <p:nvPicPr>
          <p:cNvPr id="7" name="图片 6"/>
          <p:cNvPicPr>
            <a:picLocks noChangeAspect="1"/>
          </p:cNvPicPr>
          <p:nvPr/>
        </p:nvPicPr>
        <p:blipFill>
          <a:blip r:embed="rId2"/>
          <a:stretch>
            <a:fillRect/>
          </a:stretch>
        </p:blipFill>
        <p:spPr>
          <a:xfrm>
            <a:off x="2344420" y="934720"/>
            <a:ext cx="9458325" cy="5466080"/>
          </a:xfrm>
          <a:prstGeom prst="rect">
            <a:avLst/>
          </a:prstGeom>
        </p:spPr>
      </p:pic>
      <p:sp>
        <p:nvSpPr>
          <p:cNvPr id="8" name="文本框 7"/>
          <p:cNvSpPr txBox="1"/>
          <p:nvPr/>
        </p:nvSpPr>
        <p:spPr>
          <a:xfrm>
            <a:off x="5575300" y="6489700"/>
            <a:ext cx="2468880" cy="368300"/>
          </a:xfrm>
          <a:prstGeom prst="rect">
            <a:avLst/>
          </a:prstGeom>
          <a:noFill/>
        </p:spPr>
        <p:txBody>
          <a:bodyPr wrap="none" rtlCol="0">
            <a:spAutoFit/>
          </a:bodyPr>
          <a:p>
            <a:r>
              <a:rPr lang="zh-CN" altLang="en-US">
                <a:latin typeface="仿宋_GB2312" charset="0"/>
                <a:ea typeface="仿宋_GB2312" charset="0"/>
              </a:rPr>
              <a:t>周文</a:t>
            </a:r>
            <a:r>
              <a:rPr lang="zh-CN" altLang="en-US">
                <a:latin typeface="仿宋_GB2312" charset="0"/>
                <a:ea typeface="仿宋_GB2312" charset="0"/>
              </a:rPr>
              <a:t>矩《重屏会棋图》</a:t>
            </a:r>
            <a:endParaRPr lang="zh-CN" altLang="en-US">
              <a:latin typeface="仿宋_GB2312" charset="0"/>
              <a:ea typeface="仿宋_GB2312"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2837815"/>
            <a:ext cx="1961515" cy="645160"/>
          </a:xfrm>
          <a:prstGeom prst="rect">
            <a:avLst/>
          </a:prstGeom>
        </p:spPr>
      </p:pic>
      <p:sp>
        <p:nvSpPr>
          <p:cNvPr id="5" name="文本框 4"/>
          <p:cNvSpPr txBox="1"/>
          <p:nvPr/>
        </p:nvSpPr>
        <p:spPr>
          <a:xfrm>
            <a:off x="4148455" y="427990"/>
            <a:ext cx="5082540" cy="583565"/>
          </a:xfrm>
          <a:prstGeom prst="rect">
            <a:avLst/>
          </a:prstGeom>
          <a:noFill/>
        </p:spPr>
        <p:txBody>
          <a:bodyPr wrap="none" rtlCol="0" anchor="t">
            <a:spAutoFit/>
          </a:bodyPr>
          <a:p>
            <a:r>
              <a:rPr lang="zh-CN" altLang="en-US" sz="3200" b="1" dirty="0">
                <a:latin typeface="仿宋" charset="0"/>
                <a:ea typeface="仿宋" charset="0"/>
                <a:cs typeface="仿宋" charset="0"/>
                <a:sym typeface="+mn-ea"/>
              </a:rPr>
              <a:t>比较的客观性与比较的</a:t>
            </a:r>
            <a:r>
              <a:rPr lang="zh-CN" altLang="en-US" sz="3200" b="1" dirty="0">
                <a:latin typeface="仿宋" charset="0"/>
                <a:ea typeface="仿宋" charset="0"/>
                <a:cs typeface="仿宋" charset="0"/>
                <a:sym typeface="+mn-ea"/>
              </a:rPr>
              <a:t>角度</a:t>
            </a:r>
            <a:endParaRPr lang="zh-CN" altLang="en-US" sz="3200" b="1" dirty="0">
              <a:latin typeface="仿宋" charset="0"/>
              <a:ea typeface="仿宋" charset="0"/>
              <a:cs typeface="仿宋" charset="0"/>
              <a:sym typeface="+mn-ea"/>
            </a:endParaRPr>
          </a:p>
        </p:txBody>
      </p:sp>
      <p:pic>
        <p:nvPicPr>
          <p:cNvPr id="2" name="图片 1"/>
          <p:cNvPicPr>
            <a:picLocks noChangeAspect="1"/>
          </p:cNvPicPr>
          <p:nvPr/>
        </p:nvPicPr>
        <p:blipFill>
          <a:blip r:embed="rId2"/>
          <a:stretch>
            <a:fillRect/>
          </a:stretch>
        </p:blipFill>
        <p:spPr>
          <a:xfrm>
            <a:off x="2990850" y="1043305"/>
            <a:ext cx="6952615" cy="5341620"/>
          </a:xfrm>
          <a:prstGeom prst="rect">
            <a:avLst/>
          </a:prstGeom>
        </p:spPr>
      </p:pic>
      <p:sp>
        <p:nvSpPr>
          <p:cNvPr id="3" name="文本框 2"/>
          <p:cNvSpPr txBox="1"/>
          <p:nvPr/>
        </p:nvSpPr>
        <p:spPr>
          <a:xfrm>
            <a:off x="4464050" y="6489700"/>
            <a:ext cx="3611880" cy="368300"/>
          </a:xfrm>
          <a:prstGeom prst="rect">
            <a:avLst/>
          </a:prstGeom>
          <a:noFill/>
        </p:spPr>
        <p:txBody>
          <a:bodyPr wrap="none" rtlCol="0">
            <a:spAutoFit/>
          </a:bodyPr>
          <a:p>
            <a:r>
              <a:rPr lang="zh-CN" altLang="en-US">
                <a:latin typeface="仿宋_GB2312" charset="0"/>
                <a:ea typeface="仿宋_GB2312" charset="0"/>
              </a:rPr>
              <a:t>盖斯布莱希特《一幅画作的背面》</a:t>
            </a:r>
            <a:endParaRPr lang="zh-CN" altLang="en-US">
              <a:latin typeface="仿宋_GB2312" charset="0"/>
              <a:ea typeface="仿宋_GB2312"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2261870" y="1598295"/>
            <a:ext cx="7668895" cy="41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fontAlgn="base">
              <a:lnSpc>
                <a:spcPct val="100000"/>
              </a:lnSpc>
              <a:spcBef>
                <a:spcPct val="0"/>
              </a:spcBef>
              <a:spcAft>
                <a:spcPct val="0"/>
              </a:spcAft>
              <a:buFontTx/>
              <a:buNone/>
              <a:defRPr/>
            </a:pPr>
            <a:r>
              <a:rPr lang="zh-CN" altLang="en-US" sz="3600" b="1" dirty="0">
                <a:effectLst/>
                <a:latin typeface="仿宋" charset="0"/>
                <a:ea typeface="仿宋" charset="0"/>
                <a:cs typeface="仿宋" charset="0"/>
                <a:sym typeface="+mn-ea"/>
              </a:rPr>
              <a:t>导论：在</a:t>
            </a:r>
            <a:r>
              <a:rPr lang="en-US" altLang="zh-CN" sz="3600" dirty="0">
                <a:effectLst/>
                <a:latin typeface="Times New Roman Regular" panose="02020603050405020304" charset="0"/>
                <a:ea typeface="仿宋" charset="0"/>
                <a:cs typeface="Times New Roman Regular" panose="02020603050405020304" charset="0"/>
                <a:sym typeface="+mn-ea"/>
              </a:rPr>
              <a:t>21</a:t>
            </a:r>
            <a:r>
              <a:rPr lang="zh-CN" altLang="en-US" sz="3600" b="1" dirty="0">
                <a:effectLst/>
                <a:latin typeface="仿宋" charset="0"/>
                <a:ea typeface="仿宋" charset="0"/>
                <a:cs typeface="仿宋" charset="0"/>
                <a:sym typeface="+mn-ea"/>
              </a:rPr>
              <a:t>世纪的中国关注日本经济？</a:t>
            </a:r>
            <a:endParaRPr lang="zh-CN" altLang="en-US" sz="3600" b="1" dirty="0">
              <a:latin typeface="仿宋" charset="0"/>
              <a:ea typeface="仿宋" charset="0"/>
              <a:cs typeface="仿宋" charset="0"/>
            </a:endParaRPr>
          </a:p>
          <a:p>
            <a:pPr fontAlgn="base">
              <a:lnSpc>
                <a:spcPct val="100000"/>
              </a:lnSpc>
              <a:spcBef>
                <a:spcPct val="0"/>
              </a:spcBef>
              <a:spcAft>
                <a:spcPct val="0"/>
              </a:spcAft>
              <a:buNone/>
              <a:defRPr/>
            </a:pPr>
            <a:endParaRPr lang="zh-CN" altLang="en-US" sz="3600" b="1" dirty="0">
              <a:latin typeface="仿宋" charset="0"/>
              <a:ea typeface="仿宋" charset="0"/>
              <a:cs typeface="仿宋" charset="0"/>
            </a:endParaRPr>
          </a:p>
          <a:p>
            <a:pPr algn="ctr" fontAlgn="base">
              <a:lnSpc>
                <a:spcPct val="100000"/>
              </a:lnSpc>
              <a:spcBef>
                <a:spcPct val="0"/>
              </a:spcBef>
              <a:spcAft>
                <a:spcPct val="0"/>
              </a:spcAft>
              <a:buNone/>
              <a:defRPr/>
            </a:pPr>
            <a:r>
              <a:rPr lang="zh-CN" altLang="en-US" sz="3200" b="1" dirty="0">
                <a:latin typeface="仿宋" charset="0"/>
                <a:ea typeface="仿宋" charset="0"/>
                <a:cs typeface="仿宋" charset="0"/>
              </a:rPr>
              <a:t>国际政治经济话语体系中的日本经济</a:t>
            </a:r>
            <a:endParaRPr lang="zh-CN" altLang="en-US" sz="3200" b="1" dirty="0">
              <a:latin typeface="仿宋" charset="0"/>
              <a:ea typeface="仿宋" charset="0"/>
              <a:cs typeface="仿宋" charset="0"/>
            </a:endParaRPr>
          </a:p>
          <a:p>
            <a:pPr algn="ctr" fontAlgn="base">
              <a:lnSpc>
                <a:spcPct val="100000"/>
              </a:lnSpc>
              <a:spcBef>
                <a:spcPct val="0"/>
              </a:spcBef>
              <a:spcAft>
                <a:spcPct val="0"/>
              </a:spcAft>
              <a:buNone/>
              <a:defRPr/>
            </a:pPr>
            <a:endParaRPr lang="zh-CN" altLang="en-US" sz="3200" b="1" dirty="0">
              <a:latin typeface="仿宋" charset="0"/>
              <a:ea typeface="仿宋" charset="0"/>
              <a:cs typeface="仿宋" charset="0"/>
            </a:endParaRPr>
          </a:p>
          <a:p>
            <a:pPr fontAlgn="base">
              <a:lnSpc>
                <a:spcPct val="100000"/>
              </a:lnSpc>
              <a:spcBef>
                <a:spcPct val="0"/>
              </a:spcBef>
              <a:spcAft>
                <a:spcPct val="0"/>
              </a:spcAft>
              <a:buNone/>
              <a:defRPr/>
            </a:pPr>
            <a:r>
              <a:rPr lang="zh-CN" altLang="en-CA" sz="3200" b="1" dirty="0">
                <a:latin typeface="仿宋" charset="0"/>
                <a:ea typeface="仿宋" charset="0"/>
                <a:cs typeface="仿宋" charset="0"/>
                <a:sym typeface="+mn-ea"/>
              </a:rPr>
              <a:t>从“日本第一</a:t>
            </a:r>
            <a:r>
              <a:rPr lang="en-US" altLang="zh-CN" sz="3200" b="1" dirty="0">
                <a:latin typeface="Times New Roman Regular" panose="02020603050405020304" charset="0"/>
                <a:ea typeface="仿宋" charset="0"/>
                <a:cs typeface="Times New Roman Regular" panose="02020603050405020304" charset="0"/>
                <a:sym typeface="+mn-ea"/>
              </a:rPr>
              <a:t>(</a:t>
            </a:r>
            <a:r>
              <a:rPr lang="en-US" altLang="zh-CN" sz="3200" dirty="0">
                <a:latin typeface="Times New Roman Regular" panose="02020603050405020304" charset="0"/>
                <a:ea typeface="仿宋" charset="0"/>
                <a:cs typeface="Times New Roman Regular" panose="02020603050405020304" charset="0"/>
                <a:sym typeface="+mn-ea"/>
              </a:rPr>
              <a:t>Japan as Number One</a:t>
            </a:r>
            <a:r>
              <a:rPr lang="en-US" altLang="zh-CN" sz="3200" b="1" dirty="0">
                <a:latin typeface="Times New Roman Regular" panose="02020603050405020304" charset="0"/>
                <a:ea typeface="仿宋" charset="0"/>
                <a:cs typeface="Times New Roman Regular" panose="02020603050405020304" charset="0"/>
                <a:sym typeface="+mn-ea"/>
              </a:rPr>
              <a:t>)</a:t>
            </a:r>
            <a:r>
              <a:rPr lang="zh-CN" altLang="en-US" sz="3200" b="1" dirty="0">
                <a:latin typeface="仿宋" charset="0"/>
                <a:ea typeface="仿宋" charset="0"/>
                <a:cs typeface="仿宋" charset="0"/>
                <a:sym typeface="+mn-ea"/>
              </a:rPr>
              <a:t>”和“敲打日本</a:t>
            </a:r>
            <a:r>
              <a:rPr lang="en-US" altLang="zh-CN" sz="3200" b="1" dirty="0">
                <a:latin typeface="Times New Roman Regular" panose="02020603050405020304" charset="0"/>
                <a:ea typeface="仿宋" charset="0"/>
                <a:cs typeface="Times New Roman Regular" panose="02020603050405020304" charset="0"/>
                <a:sym typeface="+mn-ea"/>
              </a:rPr>
              <a:t>(</a:t>
            </a:r>
            <a:r>
              <a:rPr lang="en-US" altLang="zh-CN" sz="3200" dirty="0">
                <a:latin typeface="Times New Roman Regular" panose="02020603050405020304" charset="0"/>
                <a:ea typeface="仿宋" charset="0"/>
                <a:cs typeface="Times New Roman Regular" panose="02020603050405020304" charset="0"/>
                <a:sym typeface="+mn-ea"/>
              </a:rPr>
              <a:t>Japan Bashing</a:t>
            </a:r>
            <a:r>
              <a:rPr lang="en-US" altLang="zh-CN" sz="3200" b="1" dirty="0">
                <a:latin typeface="Times New Roman Regular" panose="02020603050405020304" charset="0"/>
                <a:ea typeface="仿宋" charset="0"/>
                <a:cs typeface="Times New Roman Regular" panose="02020603050405020304" charset="0"/>
                <a:sym typeface="+mn-ea"/>
              </a:rPr>
              <a:t>)</a:t>
            </a:r>
            <a:r>
              <a:rPr lang="zh-CN" altLang="en-US" sz="3200" b="1" dirty="0">
                <a:latin typeface="仿宋" charset="0"/>
                <a:ea typeface="仿宋" charset="0"/>
                <a:cs typeface="仿宋" charset="0"/>
                <a:sym typeface="+mn-ea"/>
              </a:rPr>
              <a:t>”到“轻视日本</a:t>
            </a:r>
            <a:r>
              <a:rPr lang="en-US" altLang="zh-CN" sz="3200" b="1" dirty="0">
                <a:latin typeface="Times New Roman Regular" panose="02020603050405020304" charset="0"/>
                <a:ea typeface="仿宋" charset="0"/>
                <a:cs typeface="Times New Roman Regular" panose="02020603050405020304" charset="0"/>
                <a:sym typeface="+mn-ea"/>
              </a:rPr>
              <a:t>(</a:t>
            </a:r>
            <a:r>
              <a:rPr lang="en-US" altLang="zh-CN" sz="3200" dirty="0">
                <a:latin typeface="Times New Roman Regular" panose="02020603050405020304" charset="0"/>
                <a:ea typeface="仿宋" charset="0"/>
                <a:cs typeface="Times New Roman Regular" panose="02020603050405020304" charset="0"/>
                <a:sym typeface="+mn-ea"/>
              </a:rPr>
              <a:t>Japan Passing</a:t>
            </a:r>
            <a:r>
              <a:rPr lang="en-US" altLang="zh-CN" sz="3200" b="1" dirty="0">
                <a:latin typeface="Times New Roman Regular" panose="02020603050405020304" charset="0"/>
                <a:ea typeface="仿宋" charset="0"/>
                <a:cs typeface="Times New Roman Regular" panose="02020603050405020304" charset="0"/>
                <a:sym typeface="+mn-ea"/>
              </a:rPr>
              <a:t>)</a:t>
            </a:r>
            <a:r>
              <a:rPr lang="zh-CN" altLang="en-US" sz="3200" b="1" dirty="0">
                <a:latin typeface="仿宋" charset="0"/>
                <a:ea typeface="仿宋" charset="0"/>
                <a:cs typeface="仿宋" charset="0"/>
                <a:sym typeface="+mn-ea"/>
              </a:rPr>
              <a:t>”和“无视日本</a:t>
            </a:r>
            <a:r>
              <a:rPr lang="en-US" altLang="zh-CN" sz="3200" b="1" dirty="0">
                <a:latin typeface="Times New Roman Regular" panose="02020603050405020304" charset="0"/>
                <a:ea typeface="仿宋" charset="0"/>
                <a:cs typeface="Times New Roman Regular" panose="02020603050405020304" charset="0"/>
                <a:sym typeface="+mn-ea"/>
              </a:rPr>
              <a:t>(</a:t>
            </a:r>
            <a:r>
              <a:rPr lang="en-US" altLang="zh-CN" sz="3200" dirty="0">
                <a:latin typeface="Times New Roman Regular" panose="02020603050405020304" charset="0"/>
                <a:ea typeface="仿宋" charset="0"/>
                <a:cs typeface="Times New Roman Regular" panose="02020603050405020304" charset="0"/>
                <a:sym typeface="+mn-ea"/>
              </a:rPr>
              <a:t>Japan Nothing</a:t>
            </a:r>
            <a:r>
              <a:rPr lang="en-US" altLang="zh-CN" sz="3200" b="1" dirty="0">
                <a:latin typeface="Times New Roman Regular" panose="02020603050405020304" charset="0"/>
                <a:ea typeface="仿宋" charset="0"/>
                <a:cs typeface="Times New Roman Regular" panose="02020603050405020304" charset="0"/>
                <a:sym typeface="+mn-ea"/>
              </a:rPr>
              <a:t>)</a:t>
            </a:r>
            <a:r>
              <a:rPr lang="zh-CN" altLang="en-US" sz="3200" b="1" dirty="0">
                <a:latin typeface="仿宋" charset="0"/>
                <a:ea typeface="仿宋" charset="0"/>
                <a:cs typeface="仿宋" charset="0"/>
                <a:sym typeface="+mn-ea"/>
              </a:rPr>
              <a:t>”。</a:t>
            </a:r>
            <a:endParaRPr lang="zh-CN" altLang="en-CA" sz="3200" b="1" dirty="0">
              <a:latin typeface="仿宋" charset="0"/>
              <a:ea typeface="仿宋" charset="0"/>
              <a:cs typeface="仿宋" charset="0"/>
            </a:endParaRPr>
          </a:p>
        </p:txBody>
      </p:sp>
      <p:pic>
        <p:nvPicPr>
          <p:cNvPr id="2" name="图片 1"/>
          <p:cNvPicPr>
            <a:picLocks noChangeAspect="1"/>
          </p:cNvPicPr>
          <p:nvPr/>
        </p:nvPicPr>
        <p:blipFill>
          <a:blip r:embed="rId1"/>
          <a:stretch>
            <a:fillRect/>
          </a:stretch>
        </p:blipFill>
        <p:spPr>
          <a:xfrm>
            <a:off x="4049395" y="0"/>
            <a:ext cx="4369435" cy="1131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2632710" y="2098040"/>
            <a:ext cx="7668895" cy="355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r>
              <a:rPr lang="en-US" altLang="zh-CN" sz="3600" dirty="0">
                <a:latin typeface="Times New Roman Regular" panose="02020603050405020304" charset="0"/>
                <a:ea typeface="仿宋" charset="0"/>
                <a:cs typeface="Times New Roman Regular" panose="02020603050405020304" charset="0"/>
              </a:rPr>
              <a:t>3</a:t>
            </a:r>
            <a:r>
              <a:rPr lang="en-US" altLang="zh-CN" sz="3600" b="1" dirty="0">
                <a:latin typeface="仿宋" charset="0"/>
                <a:ea typeface="仿宋" charset="0"/>
                <a:cs typeface="仿宋" charset="0"/>
              </a:rPr>
              <a:t> </a:t>
            </a:r>
            <a:r>
              <a:rPr lang="zh-CN" altLang="en-US" sz="3600" b="1" dirty="0">
                <a:latin typeface="仿宋" charset="0"/>
                <a:ea typeface="仿宋" charset="0"/>
                <a:cs typeface="仿宋" charset="0"/>
              </a:rPr>
              <a:t>分析框架：三种交易，两种互补性</a:t>
            </a:r>
            <a:endParaRPr lang="zh-CN" altLang="en-US" sz="3200" b="1" dirty="0">
              <a:latin typeface="仿宋" charset="0"/>
              <a:ea typeface="仿宋" charset="0"/>
              <a:cs typeface="仿宋" charset="0"/>
            </a:endParaRPr>
          </a:p>
          <a:p>
            <a:pPr algn="ctr" fontAlgn="base">
              <a:lnSpc>
                <a:spcPct val="100000"/>
              </a:lnSpc>
              <a:spcBef>
                <a:spcPct val="0"/>
              </a:spcBef>
              <a:spcAft>
                <a:spcPct val="0"/>
              </a:spcAft>
              <a:buFontTx/>
              <a:buNone/>
              <a:defRPr/>
            </a:pPr>
            <a:endParaRPr lang="zh-CN" altLang="en-US" sz="2400" b="1" dirty="0">
              <a:latin typeface="仿宋" charset="0"/>
              <a:ea typeface="仿宋" charset="0"/>
              <a:sym typeface="+mn-ea"/>
            </a:endParaRPr>
          </a:p>
          <a:p>
            <a:pPr algn="ctr" fontAlgn="base">
              <a:lnSpc>
                <a:spcPct val="100000"/>
              </a:lnSpc>
              <a:spcBef>
                <a:spcPct val="0"/>
              </a:spcBef>
              <a:spcAft>
                <a:spcPct val="0"/>
              </a:spcAft>
              <a:buFontTx/>
              <a:buNone/>
              <a:defRPr/>
            </a:pPr>
            <a:r>
              <a:rPr lang="zh-CN" altLang="en-US" b="1" dirty="0">
                <a:latin typeface="仿宋" charset="0"/>
                <a:ea typeface="仿宋" charset="0"/>
                <a:sym typeface="+mn-ea"/>
              </a:rPr>
              <a:t>在抽象的意义上，世界上有几种市场，</a:t>
            </a:r>
            <a:endParaRPr lang="zh-CN" altLang="en-US" b="1" dirty="0">
              <a:latin typeface="仿宋" charset="0"/>
              <a:ea typeface="仿宋" charset="0"/>
              <a:sym typeface="+mn-ea"/>
            </a:endParaRPr>
          </a:p>
          <a:p>
            <a:pPr algn="l" fontAlgn="base">
              <a:lnSpc>
                <a:spcPct val="100000"/>
              </a:lnSpc>
              <a:spcBef>
                <a:spcPct val="0"/>
              </a:spcBef>
              <a:spcAft>
                <a:spcPct val="0"/>
              </a:spcAft>
              <a:buFontTx/>
              <a:buNone/>
              <a:defRPr/>
            </a:pPr>
            <a:r>
              <a:rPr lang="zh-CN" altLang="en-US" b="1" dirty="0">
                <a:latin typeface="仿宋" charset="0"/>
                <a:ea typeface="仿宋" charset="0"/>
                <a:sym typeface="+mn-ea"/>
              </a:rPr>
              <a:t>    几种交易？</a:t>
            </a:r>
            <a:endParaRPr lang="zh-CN" altLang="en-US" dirty="0">
              <a:latin typeface="微软雅黑" panose="020B0503020204020204" pitchFamily="34" charset="-122"/>
              <a:ea typeface="微软雅黑" panose="020B0503020204020204" pitchFamily="34" charset="-122"/>
              <a:sym typeface="+mn-ea"/>
            </a:endParaRPr>
          </a:p>
          <a:p>
            <a:pPr indent="0" defTabSz="880745">
              <a:spcBef>
                <a:spcPct val="40000"/>
              </a:spcBef>
              <a:buNone/>
            </a:pPr>
            <a:endParaRPr lang="en-US" altLang="zh-CN" b="1" dirty="0">
              <a:latin typeface="仿宋" charset="0"/>
              <a:ea typeface="仿宋" charset="0"/>
              <a:sym typeface="+mn-ea"/>
            </a:endParaRPr>
          </a:p>
          <a:p>
            <a:pPr indent="0" defTabSz="880745">
              <a:spcBef>
                <a:spcPct val="40000"/>
              </a:spcBef>
              <a:buNone/>
            </a:pPr>
            <a:r>
              <a:rPr lang="en-US" altLang="zh-CN" b="1" dirty="0">
                <a:latin typeface="仿宋" charset="0"/>
                <a:ea typeface="仿宋" charset="0"/>
                <a:sym typeface="+mn-ea"/>
              </a:rPr>
              <a:t>        &gt;</a:t>
            </a:r>
            <a:r>
              <a:rPr lang="zh-CN" altLang="en-US" b="1" dirty="0">
                <a:latin typeface="仿宋" charset="0"/>
                <a:ea typeface="仿宋" charset="0"/>
                <a:sym typeface="+mn-ea"/>
              </a:rPr>
              <a:t>宏观经济学的微观基础问题：</a:t>
            </a:r>
            <a:endParaRPr lang="en-US" altLang="zh-CN" b="1" dirty="0">
              <a:latin typeface="仿宋" charset="0"/>
              <a:ea typeface="仿宋" charset="0"/>
            </a:endParaRPr>
          </a:p>
          <a:p>
            <a:pPr indent="0" defTabSz="880745">
              <a:spcBef>
                <a:spcPct val="40000"/>
              </a:spcBef>
              <a:buNone/>
            </a:pPr>
            <a:r>
              <a:rPr lang="en-US" altLang="zh-CN" b="1" dirty="0">
                <a:latin typeface="仿宋" charset="0"/>
                <a:ea typeface="仿宋" charset="0"/>
                <a:sym typeface="+mn-ea"/>
              </a:rPr>
              <a:t>        &gt;</a:t>
            </a:r>
            <a:r>
              <a:rPr lang="zh-CN" altLang="en-US" b="1" dirty="0">
                <a:latin typeface="仿宋" charset="0"/>
                <a:ea typeface="仿宋" charset="0"/>
                <a:sym typeface="+mn-ea"/>
              </a:rPr>
              <a:t>以企业为中心来理解经济活动</a:t>
            </a:r>
            <a:endParaRPr lang="zh-CN" altLang="en-US" sz="3200" b="1" dirty="0">
              <a:latin typeface="仿宋" charset="0"/>
              <a:ea typeface="仿宋" charset="0"/>
              <a:cs typeface="仿宋" charset="0"/>
            </a:endParaRPr>
          </a:p>
        </p:txBody>
      </p:sp>
      <p:pic>
        <p:nvPicPr>
          <p:cNvPr id="2" name="图片 1"/>
          <p:cNvPicPr>
            <a:picLocks noChangeAspect="1"/>
          </p:cNvPicPr>
          <p:nvPr/>
        </p:nvPicPr>
        <p:blipFill>
          <a:blip r:embed="rId1"/>
          <a:stretch>
            <a:fillRect/>
          </a:stretch>
        </p:blipFill>
        <p:spPr>
          <a:xfrm>
            <a:off x="4049395" y="0"/>
            <a:ext cx="4369435" cy="1131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305247" y="679492"/>
            <a:ext cx="6793619" cy="5649595"/>
          </a:xfrm>
          <a:prstGeom prst="rect">
            <a:avLst/>
          </a:prstGeom>
          <a:noFill/>
          <a:ln w="19050">
            <a:noFill/>
            <a:miter lim="800000"/>
          </a:ln>
        </p:spPr>
        <p:txBody>
          <a:bodyPr lIns="43135" tIns="43135" rIns="43135" bIns="43135">
            <a:spAutoFit/>
          </a:bodyPr>
          <a:lstStyle/>
          <a:p>
            <a:pPr algn="just">
              <a:spcBef>
                <a:spcPct val="0"/>
              </a:spcBef>
            </a:pPr>
            <a:r>
              <a:rPr lang="en-US" altLang="zh-CN" sz="1845" dirty="0">
                <a:ea typeface="楷体_GB2312" charset="-122"/>
              </a:rPr>
              <a:t>      </a:t>
            </a:r>
            <a:endParaRPr lang="en-US" altLang="zh-CN" sz="1845" dirty="0">
              <a:ea typeface="楷体_GB2312" charset="-122"/>
            </a:endParaRPr>
          </a:p>
          <a:p>
            <a:pPr algn="ctr">
              <a:spcBef>
                <a:spcPct val="0"/>
              </a:spcBef>
            </a:pPr>
            <a:r>
              <a:rPr lang="en-US" altLang="zh-CN" sz="2800" dirty="0">
                <a:ea typeface="楷体_GB2312" charset="-122"/>
              </a:rPr>
              <a:t> </a:t>
            </a:r>
            <a:r>
              <a:rPr lang="zh-CN" altLang="en-US" sz="2800" b="1" dirty="0">
                <a:latin typeface="仿宋" charset="0"/>
                <a:ea typeface="仿宋" charset="0"/>
              </a:rPr>
              <a:t>三种市场之中的三种交易：</a:t>
            </a:r>
            <a:endParaRPr lang="en-US" altLang="zh-CN" sz="2800" b="1" dirty="0">
              <a:latin typeface="仿宋" charset="0"/>
              <a:ea typeface="仿宋" charset="0"/>
            </a:endParaRPr>
          </a:p>
          <a:p>
            <a:pPr algn="ctr">
              <a:spcBef>
                <a:spcPct val="0"/>
              </a:spcBef>
            </a:pPr>
            <a:r>
              <a:rPr lang="zh-CN" altLang="en-US" sz="2800" b="1" dirty="0">
                <a:latin typeface="仿宋" charset="0"/>
                <a:ea typeface="仿宋" charset="0"/>
              </a:rPr>
              <a:t>理解经济体系的一种视角</a:t>
            </a:r>
            <a:endParaRPr kumimoji="1" lang="zh-CN" altLang="en-US" sz="2800" dirty="0">
              <a:latin typeface="微软雅黑" panose="020B0503020204020204" pitchFamily="34" charset="-122"/>
              <a:ea typeface="微软雅黑" panose="020B0503020204020204" pitchFamily="34" charset="-122"/>
            </a:endParaRPr>
          </a:p>
          <a:p>
            <a:pPr eaLnBrk="1" hangingPunct="1"/>
            <a:r>
              <a:rPr kumimoji="1" lang="zh-CN" altLang="en-US" sz="2210" dirty="0">
                <a:latin typeface="楷体" pitchFamily="49" charset="-122"/>
                <a:ea typeface="楷体" pitchFamily="49" charset="-122"/>
              </a:rPr>
              <a:t>     </a:t>
            </a:r>
            <a:endParaRPr kumimoji="1" lang="en-US" altLang="zh-CN" sz="2210" dirty="0">
              <a:latin typeface="楷体" pitchFamily="49" charset="-122"/>
              <a:ea typeface="楷体" pitchFamily="49" charset="-122"/>
            </a:endParaRPr>
          </a:p>
          <a:p>
            <a:pPr eaLnBrk="1" hangingPunct="1"/>
            <a:r>
              <a:rPr kumimoji="1" lang="zh-CN" altLang="en-US" sz="2210" dirty="0">
                <a:latin typeface="楷体" pitchFamily="49" charset="-122"/>
                <a:ea typeface="楷体" pitchFamily="49" charset="-122"/>
              </a:rPr>
              <a:t>       </a:t>
            </a:r>
            <a:r>
              <a:rPr kumimoji="1" lang="zh-CN" altLang="en-US" sz="2000" dirty="0">
                <a:latin typeface="仿宋" charset="0"/>
                <a:ea typeface="仿宋" charset="0"/>
                <a:cs typeface="仿宋" charset="0"/>
              </a:rPr>
              <a:t>金融市场                                </a:t>
            </a:r>
            <a:r>
              <a:rPr kumimoji="1" lang="zh-CN" altLang="en-US" sz="1845" dirty="0">
                <a:latin typeface="仿宋" charset="0"/>
                <a:ea typeface="仿宋" charset="0"/>
                <a:cs typeface="仿宋" charset="0"/>
              </a:rPr>
              <a:t>劳动市场</a:t>
            </a:r>
            <a:endParaRPr kumimoji="1" lang="zh-CN" altLang="en-US" sz="1845" dirty="0">
              <a:latin typeface="仿宋" charset="0"/>
              <a:ea typeface="仿宋" charset="0"/>
              <a:cs typeface="仿宋" charset="0"/>
            </a:endParaRPr>
          </a:p>
          <a:p>
            <a:pPr eaLnBrk="1" hangingPunct="1"/>
            <a:endParaRPr kumimoji="1" lang="zh-CN" altLang="en-US" sz="2210" dirty="0">
              <a:latin typeface="仿宋" charset="0"/>
              <a:ea typeface="仿宋" charset="0"/>
              <a:cs typeface="仿宋" charset="0"/>
            </a:endParaRPr>
          </a:p>
          <a:p>
            <a:pPr eaLnBrk="1" hangingPunct="1"/>
            <a:endParaRPr kumimoji="1" lang="zh-CN" altLang="en-US" sz="2210" dirty="0">
              <a:latin typeface="仿宋" charset="0"/>
              <a:ea typeface="仿宋" charset="0"/>
              <a:cs typeface="仿宋" charset="0"/>
            </a:endParaRPr>
          </a:p>
          <a:p>
            <a:pPr eaLnBrk="1" hangingPunct="1"/>
            <a:endParaRPr kumimoji="1" lang="zh-CN" altLang="en-US" sz="2210" dirty="0">
              <a:latin typeface="仿宋" charset="0"/>
              <a:ea typeface="仿宋" charset="0"/>
              <a:cs typeface="仿宋" charset="0"/>
            </a:endParaRPr>
          </a:p>
          <a:p>
            <a:pPr eaLnBrk="1" hangingPunct="1"/>
            <a:endParaRPr kumimoji="1" lang="zh-CN" altLang="en-US" sz="2210" dirty="0">
              <a:latin typeface="仿宋" charset="0"/>
              <a:ea typeface="仿宋" charset="0"/>
              <a:cs typeface="仿宋" charset="0"/>
            </a:endParaRPr>
          </a:p>
          <a:p>
            <a:pPr eaLnBrk="1" hangingPunct="1"/>
            <a:endParaRPr kumimoji="1" lang="zh-CN" altLang="en-US" sz="2210" dirty="0">
              <a:latin typeface="仿宋" charset="0"/>
              <a:ea typeface="仿宋" charset="0"/>
              <a:cs typeface="仿宋" charset="0"/>
            </a:endParaRPr>
          </a:p>
          <a:p>
            <a:pPr eaLnBrk="1" hangingPunct="1"/>
            <a:r>
              <a:rPr kumimoji="1" lang="zh-CN" altLang="en-US" sz="2210" dirty="0">
                <a:latin typeface="仿宋" charset="0"/>
                <a:ea typeface="仿宋" charset="0"/>
                <a:cs typeface="仿宋" charset="0"/>
              </a:rPr>
              <a:t>                                         </a:t>
            </a:r>
            <a:endParaRPr kumimoji="1" lang="zh-CN" altLang="en-US" sz="2210" dirty="0">
              <a:latin typeface="仿宋" charset="0"/>
              <a:ea typeface="仿宋" charset="0"/>
              <a:cs typeface="仿宋" charset="0"/>
            </a:endParaRPr>
          </a:p>
          <a:p>
            <a:pPr eaLnBrk="1" hangingPunct="1"/>
            <a:r>
              <a:rPr kumimoji="1" lang="zh-CN" altLang="en-US" sz="2210" dirty="0">
                <a:latin typeface="仿宋" charset="0"/>
                <a:ea typeface="仿宋" charset="0"/>
                <a:cs typeface="仿宋" charset="0"/>
              </a:rPr>
              <a:t>                                       </a:t>
            </a:r>
            <a:endParaRPr kumimoji="1" lang="zh-CN" altLang="en-US" sz="2210" dirty="0">
              <a:latin typeface="仿宋" charset="0"/>
              <a:ea typeface="仿宋" charset="0"/>
              <a:cs typeface="仿宋" charset="0"/>
            </a:endParaRPr>
          </a:p>
          <a:p>
            <a:pPr eaLnBrk="1" hangingPunct="1"/>
            <a:r>
              <a:rPr kumimoji="1" lang="zh-CN" altLang="en-US" sz="2210" dirty="0">
                <a:latin typeface="仿宋" charset="0"/>
                <a:ea typeface="仿宋" charset="0"/>
                <a:cs typeface="仿宋" charset="0"/>
              </a:rPr>
              <a:t>                    </a:t>
            </a:r>
            <a:endParaRPr kumimoji="1" lang="en-US" altLang="zh-CN" sz="2210" dirty="0">
              <a:latin typeface="仿宋" charset="0"/>
              <a:ea typeface="仿宋" charset="0"/>
              <a:cs typeface="仿宋" charset="0"/>
            </a:endParaRPr>
          </a:p>
          <a:p>
            <a:pPr eaLnBrk="1" hangingPunct="1"/>
            <a:endParaRPr kumimoji="1" lang="en-US" altLang="zh-CN" sz="2210" dirty="0">
              <a:latin typeface="仿宋" charset="0"/>
              <a:ea typeface="仿宋" charset="0"/>
              <a:cs typeface="仿宋" charset="0"/>
            </a:endParaRPr>
          </a:p>
          <a:p>
            <a:pPr eaLnBrk="1" hangingPunct="1"/>
            <a:endParaRPr kumimoji="1" lang="en-US" altLang="zh-CN" sz="2210" dirty="0">
              <a:latin typeface="仿宋" charset="0"/>
              <a:ea typeface="仿宋" charset="0"/>
              <a:cs typeface="仿宋" charset="0"/>
            </a:endParaRPr>
          </a:p>
          <a:p>
            <a:pPr eaLnBrk="1" hangingPunct="1"/>
            <a:r>
              <a:rPr kumimoji="1" lang="zh-CN" altLang="en-US" sz="2210" dirty="0">
                <a:latin typeface="仿宋" charset="0"/>
                <a:ea typeface="仿宋" charset="0"/>
                <a:cs typeface="仿宋" charset="0"/>
              </a:rPr>
              <a:t>                       </a:t>
            </a:r>
            <a:r>
              <a:rPr kumimoji="1" lang="zh-CN" altLang="en-US" sz="2000" dirty="0">
                <a:latin typeface="仿宋" charset="0"/>
                <a:ea typeface="仿宋" charset="0"/>
                <a:cs typeface="仿宋" charset="0"/>
              </a:rPr>
              <a:t>制品市场</a:t>
            </a:r>
            <a:endParaRPr kumimoji="1" lang="zh-CN" altLang="en-US" sz="2000" dirty="0">
              <a:latin typeface="仿宋" charset="0"/>
              <a:ea typeface="仿宋" charset="0"/>
              <a:cs typeface="仿宋" charset="0"/>
            </a:endParaRPr>
          </a:p>
        </p:txBody>
      </p:sp>
      <p:sp>
        <p:nvSpPr>
          <p:cNvPr id="28675" name="Line 3"/>
          <p:cNvSpPr>
            <a:spLocks noChangeShapeType="1"/>
          </p:cNvSpPr>
          <p:nvPr/>
        </p:nvSpPr>
        <p:spPr bwMode="auto">
          <a:xfrm flipV="1">
            <a:off x="7153378" y="2567472"/>
            <a:ext cx="1615060" cy="2998821"/>
          </a:xfrm>
          <a:prstGeom prst="line">
            <a:avLst/>
          </a:prstGeom>
          <a:noFill/>
          <a:ln w="9525">
            <a:solidFill>
              <a:schemeClr val="tx1"/>
            </a:solidFill>
            <a:round/>
            <a:tailEnd type="triangle" w="med" len="med"/>
          </a:ln>
        </p:spPr>
        <p:txBody>
          <a:bodyPr/>
          <a:lstStyle/>
          <a:p>
            <a:endParaRPr lang="zh-CN" altLang="en-US" sz="1660"/>
          </a:p>
        </p:txBody>
      </p:sp>
      <p:sp>
        <p:nvSpPr>
          <p:cNvPr id="28676" name="Line 4"/>
          <p:cNvSpPr>
            <a:spLocks noChangeShapeType="1"/>
          </p:cNvSpPr>
          <p:nvPr/>
        </p:nvSpPr>
        <p:spPr bwMode="auto">
          <a:xfrm flipH="1" flipV="1">
            <a:off x="4632840" y="2535647"/>
            <a:ext cx="1707549" cy="3062469"/>
          </a:xfrm>
          <a:prstGeom prst="line">
            <a:avLst/>
          </a:prstGeom>
          <a:noFill/>
          <a:ln w="9525">
            <a:solidFill>
              <a:schemeClr val="tx1"/>
            </a:solidFill>
            <a:round/>
            <a:tailEnd type="triangle" w="med" len="med"/>
          </a:ln>
        </p:spPr>
        <p:txBody>
          <a:bodyPr/>
          <a:lstStyle/>
          <a:p>
            <a:endParaRPr lang="zh-CN" altLang="en-US" sz="1660"/>
          </a:p>
        </p:txBody>
      </p:sp>
      <p:sp>
        <p:nvSpPr>
          <p:cNvPr id="28677" name="Line 5"/>
          <p:cNvSpPr>
            <a:spLocks noChangeShapeType="1"/>
          </p:cNvSpPr>
          <p:nvPr/>
        </p:nvSpPr>
        <p:spPr bwMode="auto">
          <a:xfrm>
            <a:off x="5052961" y="2296185"/>
            <a:ext cx="3135629" cy="7316"/>
          </a:xfrm>
          <a:prstGeom prst="line">
            <a:avLst/>
          </a:prstGeom>
          <a:noFill/>
          <a:ln w="9525">
            <a:solidFill>
              <a:schemeClr val="tx1"/>
            </a:solidFill>
            <a:round/>
            <a:tailEnd type="triangle" w="med" len="med"/>
          </a:ln>
        </p:spPr>
        <p:txBody>
          <a:bodyPr/>
          <a:lstStyle/>
          <a:p>
            <a:endParaRPr lang="zh-CN" altLang="en-US" sz="1660"/>
          </a:p>
        </p:txBody>
      </p:sp>
      <p:sp>
        <p:nvSpPr>
          <p:cNvPr id="28678" name="Line 6"/>
          <p:cNvSpPr>
            <a:spLocks noChangeShapeType="1"/>
          </p:cNvSpPr>
          <p:nvPr/>
        </p:nvSpPr>
        <p:spPr bwMode="auto">
          <a:xfrm flipH="1">
            <a:off x="7273135" y="2575728"/>
            <a:ext cx="1635853" cy="3077102"/>
          </a:xfrm>
          <a:prstGeom prst="line">
            <a:avLst/>
          </a:prstGeom>
          <a:noFill/>
          <a:ln w="9525">
            <a:solidFill>
              <a:schemeClr val="tx1"/>
            </a:solidFill>
            <a:round/>
            <a:tailEnd type="triangle" w="med" len="med"/>
          </a:ln>
        </p:spPr>
        <p:txBody>
          <a:bodyPr/>
          <a:lstStyle/>
          <a:p>
            <a:endParaRPr lang="zh-CN" altLang="en-US" sz="1660"/>
          </a:p>
        </p:txBody>
      </p:sp>
      <p:sp>
        <p:nvSpPr>
          <p:cNvPr id="28680" name="Line 8"/>
          <p:cNvSpPr>
            <a:spLocks noChangeShapeType="1"/>
          </p:cNvSpPr>
          <p:nvPr/>
        </p:nvSpPr>
        <p:spPr bwMode="auto">
          <a:xfrm flipH="1" flipV="1">
            <a:off x="5073916" y="2410789"/>
            <a:ext cx="3093196" cy="9315"/>
          </a:xfrm>
          <a:prstGeom prst="line">
            <a:avLst/>
          </a:prstGeom>
          <a:noFill/>
          <a:ln w="9525">
            <a:solidFill>
              <a:schemeClr val="tx1"/>
            </a:solidFill>
            <a:round/>
            <a:tailEnd type="triangle" w="med" len="med"/>
          </a:ln>
        </p:spPr>
        <p:txBody>
          <a:bodyPr/>
          <a:lstStyle/>
          <a:p>
            <a:endParaRPr lang="zh-CN" altLang="en-US" sz="1660"/>
          </a:p>
        </p:txBody>
      </p:sp>
      <p:sp>
        <p:nvSpPr>
          <p:cNvPr id="11" name="Line 7"/>
          <p:cNvSpPr>
            <a:spLocks noChangeShapeType="1"/>
          </p:cNvSpPr>
          <p:nvPr/>
        </p:nvSpPr>
        <p:spPr bwMode="auto">
          <a:xfrm>
            <a:off x="4438427" y="2535755"/>
            <a:ext cx="1792415" cy="3163430"/>
          </a:xfrm>
          <a:prstGeom prst="line">
            <a:avLst/>
          </a:prstGeom>
          <a:noFill/>
          <a:ln w="9525">
            <a:solidFill>
              <a:schemeClr val="tx1"/>
            </a:solidFill>
            <a:round/>
            <a:tailEnd type="triangle" w="med" len="med"/>
          </a:ln>
        </p:spPr>
        <p:txBody>
          <a:bodyPr/>
          <a:lstStyle/>
          <a:p>
            <a:endParaRPr lang="zh-CN" altLang="en-US" sz="1660"/>
          </a:p>
        </p:txBody>
      </p:sp>
      <p:pic>
        <p:nvPicPr>
          <p:cNvPr id="3" name="图片 2"/>
          <p:cNvPicPr>
            <a:picLocks noChangeAspect="1"/>
          </p:cNvPicPr>
          <p:nvPr/>
        </p:nvPicPr>
        <p:blipFill>
          <a:blip r:embed="rId1"/>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3300730" y="1214755"/>
            <a:ext cx="8093710" cy="5239385"/>
          </a:xfrm>
          <a:prstGeom prst="rect">
            <a:avLst/>
          </a:prstGeom>
          <a:noFill/>
          <a:ln w="19050">
            <a:noFill/>
            <a:miter lim="800000"/>
          </a:ln>
        </p:spPr>
        <p:txBody>
          <a:bodyPr wrap="square" lIns="43135" tIns="43135" rIns="43135" bIns="43135">
            <a:spAutoFit/>
          </a:bodyPr>
          <a:lstStyle/>
          <a:p>
            <a:pPr algn="ctr">
              <a:spcBef>
                <a:spcPct val="0"/>
              </a:spcBef>
            </a:pPr>
            <a:r>
              <a:rPr lang="zh-CN" altLang="en-US" sz="2800" b="1" dirty="0">
                <a:latin typeface="仿宋" charset="0"/>
                <a:ea typeface="仿宋" charset="0"/>
              </a:rPr>
              <a:t>经济制度之间的互补性、</a:t>
            </a:r>
            <a:endParaRPr lang="zh-CN" altLang="en-US" sz="2800" b="1" dirty="0">
              <a:latin typeface="仿宋" charset="0"/>
              <a:ea typeface="仿宋" charset="0"/>
            </a:endParaRPr>
          </a:p>
          <a:p>
            <a:pPr algn="ctr">
              <a:spcBef>
                <a:spcPct val="0"/>
              </a:spcBef>
            </a:pPr>
            <a:r>
              <a:rPr lang="zh-CN" altLang="en-US" sz="2800" b="1" dirty="0">
                <a:latin typeface="仿宋" charset="0"/>
                <a:ea typeface="仿宋" charset="0"/>
              </a:rPr>
              <a:t>组织形态与技术特征之间的互补性：</a:t>
            </a:r>
            <a:endParaRPr lang="zh-CN" altLang="en-US" sz="2800" b="1" dirty="0">
              <a:latin typeface="仿宋" charset="0"/>
              <a:ea typeface="仿宋" charset="0"/>
            </a:endParaRPr>
          </a:p>
          <a:p>
            <a:pPr algn="ctr">
              <a:spcBef>
                <a:spcPct val="0"/>
              </a:spcBef>
            </a:pPr>
            <a:r>
              <a:rPr lang="zh-CN" altLang="en-US" sz="2800" b="1" dirty="0">
                <a:latin typeface="仿宋" charset="0"/>
                <a:ea typeface="仿宋" charset="0"/>
              </a:rPr>
              <a:t>经济体系的基本逻辑</a:t>
            </a:r>
            <a:endParaRPr lang="zh-CN" altLang="en-US" sz="2400" dirty="0">
              <a:latin typeface="微软雅黑" panose="020B0503020204020204" pitchFamily="34" charset="-122"/>
              <a:ea typeface="微软雅黑" panose="020B0503020204020204" pitchFamily="34" charset="-122"/>
            </a:endParaRPr>
          </a:p>
          <a:p>
            <a:pPr algn="just">
              <a:spcBef>
                <a:spcPct val="0"/>
              </a:spcBef>
            </a:pPr>
            <a:endParaRPr lang="zh-CN" altLang="en-US" sz="1845" dirty="0">
              <a:latin typeface="楷体" pitchFamily="49" charset="-122"/>
              <a:ea typeface="楷体" pitchFamily="49" charset="-122"/>
            </a:endParaRPr>
          </a:p>
          <a:p>
            <a:pPr eaLnBrk="1" hangingPunct="1">
              <a:lnSpc>
                <a:spcPct val="90000"/>
              </a:lnSpc>
            </a:pPr>
            <a:r>
              <a:rPr kumimoji="1" lang="zh-CN" altLang="en-US" sz="2400" b="1" dirty="0">
                <a:latin typeface="仿宋" charset="0"/>
                <a:ea typeface="仿宋" charset="0"/>
                <a:cs typeface="仿宋" charset="0"/>
              </a:rPr>
              <a:t>          制度互补性(</a:t>
            </a:r>
            <a:r>
              <a:rPr kumimoji="1" lang="en-US" altLang="zh-CN" sz="2400" dirty="0">
                <a:latin typeface="Times New Roman Regular" panose="02020603050405020304" charset="0"/>
                <a:ea typeface="仿宋" charset="0"/>
                <a:cs typeface="Times New Roman Regular" panose="02020603050405020304" charset="0"/>
              </a:rPr>
              <a:t>institutional complementarity</a:t>
            </a:r>
            <a:r>
              <a:rPr kumimoji="1" lang="en-US" altLang="zh-CN" sz="2400" b="1" dirty="0">
                <a:latin typeface="仿宋" charset="0"/>
                <a:ea typeface="仿宋" charset="0"/>
                <a:cs typeface="仿宋" charset="0"/>
              </a:rPr>
              <a:t>)</a:t>
            </a:r>
            <a:r>
              <a:rPr kumimoji="1" lang="zh-CN" altLang="en-US" sz="2400" b="1" dirty="0">
                <a:latin typeface="仿宋" charset="0"/>
                <a:ea typeface="仿宋" charset="0"/>
                <a:cs typeface="仿宋" charset="0"/>
              </a:rPr>
              <a:t>：</a:t>
            </a:r>
            <a:endParaRPr kumimoji="1" lang="ja-JP" altLang="en-US" sz="2400" b="1">
              <a:latin typeface="仿宋" charset="0"/>
              <a:ea typeface="仿宋" charset="0"/>
              <a:cs typeface="仿宋" charset="0"/>
            </a:endParaRPr>
          </a:p>
          <a:p>
            <a:pPr algn="ctr" eaLnBrk="1" hangingPunct="1">
              <a:lnSpc>
                <a:spcPct val="90000"/>
              </a:lnSpc>
            </a:pPr>
            <a:r>
              <a:rPr kumimoji="1" lang="ja-JP" altLang="en-US" sz="2400" b="1">
                <a:latin typeface="仿宋" charset="0"/>
                <a:ea typeface="仿宋" charset="0"/>
                <a:cs typeface="仿宋" charset="0"/>
              </a:rPr>
              <a:t>  </a:t>
            </a:r>
            <a:r>
              <a:rPr kumimoji="1" lang="zh-CN" altLang="en-US" sz="2400" b="1" dirty="0">
                <a:latin typeface="仿宋" charset="0"/>
                <a:ea typeface="仿宋" charset="0"/>
                <a:cs typeface="仿宋" charset="0"/>
              </a:rPr>
              <a:t>    </a:t>
            </a:r>
            <a:r>
              <a:rPr kumimoji="1" lang="ja-JP" altLang="en-US" sz="2400" b="1">
                <a:latin typeface="仿宋" charset="0"/>
                <a:ea typeface="仿宋" charset="0"/>
                <a:cs typeface="仿宋" charset="0"/>
              </a:rPr>
              <a:t> </a:t>
            </a:r>
            <a:r>
              <a:rPr kumimoji="1" lang="zh-CN" altLang="en-US" sz="2400" b="1" dirty="0">
                <a:latin typeface="仿宋" charset="0"/>
                <a:ea typeface="仿宋" charset="0"/>
                <a:cs typeface="仿宋" charset="0"/>
              </a:rPr>
              <a:t>  经济制度对经济绩效的影响的相互依存性；</a:t>
            </a:r>
            <a:endParaRPr kumimoji="1" lang="zh-CN" altLang="en-US" sz="2400" b="1" dirty="0">
              <a:latin typeface="仿宋" charset="0"/>
              <a:ea typeface="仿宋" charset="0"/>
              <a:cs typeface="仿宋" charset="0"/>
            </a:endParaRPr>
          </a:p>
          <a:p>
            <a:pPr algn="ctr" eaLnBrk="1" hangingPunct="1">
              <a:lnSpc>
                <a:spcPct val="90000"/>
              </a:lnSpc>
            </a:pPr>
            <a:r>
              <a:rPr kumimoji="1" lang="zh-CN" altLang="en-US" sz="2400" b="1" dirty="0">
                <a:latin typeface="仿宋" charset="0"/>
                <a:ea typeface="仿宋" charset="0"/>
                <a:cs typeface="仿宋" charset="0"/>
              </a:rPr>
              <a:t>        复数的经济制度互相支持共同提高经济效率</a:t>
            </a:r>
            <a:endParaRPr kumimoji="1" lang="zh-CN" altLang="en-US" sz="2400" b="1" dirty="0">
              <a:latin typeface="仿宋" charset="0"/>
              <a:ea typeface="仿宋" charset="0"/>
              <a:cs typeface="仿宋" charset="0"/>
            </a:endParaRPr>
          </a:p>
          <a:p>
            <a:pPr eaLnBrk="1" hangingPunct="1">
              <a:lnSpc>
                <a:spcPct val="90000"/>
              </a:lnSpc>
            </a:pPr>
            <a:r>
              <a:rPr kumimoji="1" lang="zh-CN" altLang="en-US" sz="2400" b="1" dirty="0">
                <a:latin typeface="仿宋" charset="0"/>
                <a:ea typeface="仿宋" charset="0"/>
                <a:cs typeface="仿宋" charset="0"/>
              </a:rPr>
              <a:t>            时存在于各制度之间的关系</a:t>
            </a:r>
            <a:endParaRPr kumimoji="1" lang="en-US" altLang="zh-CN" sz="2400" b="1" dirty="0">
              <a:latin typeface="仿宋" charset="0"/>
              <a:ea typeface="仿宋" charset="0"/>
              <a:cs typeface="仿宋" charset="0"/>
            </a:endParaRPr>
          </a:p>
          <a:p>
            <a:pPr eaLnBrk="1" hangingPunct="1">
              <a:lnSpc>
                <a:spcPct val="90000"/>
              </a:lnSpc>
            </a:pPr>
            <a:endParaRPr kumimoji="1" lang="zh-CN" altLang="en-US" sz="2400" b="1" dirty="0">
              <a:latin typeface="仿宋" charset="0"/>
              <a:ea typeface="仿宋" charset="0"/>
              <a:cs typeface="仿宋" charset="0"/>
            </a:endParaRPr>
          </a:p>
          <a:p>
            <a:pPr algn="ctr" eaLnBrk="1" hangingPunct="1">
              <a:lnSpc>
                <a:spcPct val="90000"/>
              </a:lnSpc>
            </a:pPr>
            <a:r>
              <a:rPr kumimoji="1" lang="en-US" altLang="zh-CN" sz="2400" dirty="0">
                <a:latin typeface="Times New Roman Regular" panose="02020603050405020304" charset="0"/>
                <a:ea typeface="仿宋" charset="0"/>
                <a:cs typeface="Times New Roman Regular" panose="02020603050405020304" charset="0"/>
              </a:rPr>
              <a:t>R(E, E')&gt;R(E,</a:t>
            </a:r>
            <a:r>
              <a:rPr kumimoji="1" lang="zh-CN" altLang="en-US" sz="2400" dirty="0">
                <a:latin typeface="Times New Roman Regular" panose="02020603050405020304" charset="0"/>
                <a:ea typeface="仿宋" charset="0"/>
                <a:cs typeface="Times New Roman Regular" panose="02020603050405020304" charset="0"/>
              </a:rPr>
              <a:t> </a:t>
            </a:r>
            <a:r>
              <a:rPr kumimoji="1" lang="en-US" altLang="zh-CN" sz="2400" dirty="0">
                <a:latin typeface="Times New Roman Regular" panose="02020603050405020304" charset="0"/>
                <a:ea typeface="仿宋" charset="0"/>
                <a:cs typeface="Times New Roman Regular" panose="02020603050405020304" charset="0"/>
              </a:rPr>
              <a:t>A)  A≠E'</a:t>
            </a:r>
            <a:endParaRPr kumimoji="1" lang="en-US" altLang="zh-CN" sz="2400" dirty="0">
              <a:latin typeface="Times New Roman Regular" panose="02020603050405020304" charset="0"/>
              <a:ea typeface="仿宋" charset="0"/>
              <a:cs typeface="Times New Roman Regular" panose="02020603050405020304" charset="0"/>
            </a:endParaRPr>
          </a:p>
          <a:p>
            <a:pPr eaLnBrk="1" hangingPunct="1">
              <a:lnSpc>
                <a:spcPct val="90000"/>
              </a:lnSpc>
            </a:pPr>
            <a:r>
              <a:rPr kumimoji="1" lang="en-US" altLang="zh-CN" sz="2400" dirty="0">
                <a:latin typeface="Times New Roman Regular" panose="02020603050405020304" charset="0"/>
                <a:ea typeface="仿宋" charset="0"/>
                <a:cs typeface="Times New Roman Regular" panose="02020603050405020304" charset="0"/>
              </a:rPr>
              <a:t>                                  R(E,</a:t>
            </a:r>
            <a:r>
              <a:rPr kumimoji="1" lang="zh-CN" altLang="en-US" sz="2400" dirty="0">
                <a:latin typeface="Times New Roman Regular" panose="02020603050405020304" charset="0"/>
                <a:ea typeface="仿宋" charset="0"/>
                <a:cs typeface="Times New Roman Regular" panose="02020603050405020304" charset="0"/>
              </a:rPr>
              <a:t> </a:t>
            </a:r>
            <a:r>
              <a:rPr kumimoji="1" lang="en-US" altLang="zh-CN" sz="2400" dirty="0">
                <a:latin typeface="Times New Roman Regular" panose="02020603050405020304" charset="0"/>
                <a:ea typeface="仿宋" charset="0"/>
                <a:cs typeface="Times New Roman Regular" panose="02020603050405020304" charset="0"/>
              </a:rPr>
              <a:t>E')&gt;R(B,</a:t>
            </a:r>
            <a:r>
              <a:rPr kumimoji="1" lang="zh-CN" altLang="en-US" sz="2400" dirty="0">
                <a:latin typeface="Times New Roman Regular" panose="02020603050405020304" charset="0"/>
                <a:ea typeface="仿宋" charset="0"/>
                <a:cs typeface="Times New Roman Regular" panose="02020603050405020304" charset="0"/>
              </a:rPr>
              <a:t> </a:t>
            </a:r>
            <a:r>
              <a:rPr kumimoji="1" lang="en-US" altLang="zh-CN" sz="2400" dirty="0">
                <a:latin typeface="Times New Roman Regular" panose="02020603050405020304" charset="0"/>
                <a:ea typeface="仿宋" charset="0"/>
                <a:cs typeface="Times New Roman Regular" panose="02020603050405020304" charset="0"/>
              </a:rPr>
              <a:t>E') B≠E</a:t>
            </a:r>
            <a:endParaRPr kumimoji="1" lang="en-US" altLang="zh-CN" sz="2400" b="1" dirty="0">
              <a:latin typeface="仿宋" charset="0"/>
              <a:ea typeface="仿宋" charset="0"/>
              <a:cs typeface="仿宋" charset="0"/>
            </a:endParaRPr>
          </a:p>
          <a:p>
            <a:pPr eaLnBrk="1" hangingPunct="1">
              <a:lnSpc>
                <a:spcPct val="90000"/>
              </a:lnSpc>
            </a:pPr>
            <a:endParaRPr kumimoji="1" lang="en-US" altLang="zh-CN" sz="2400" b="1" dirty="0">
              <a:latin typeface="仿宋" charset="0"/>
              <a:ea typeface="仿宋" charset="0"/>
              <a:cs typeface="仿宋" charset="0"/>
            </a:endParaRPr>
          </a:p>
          <a:p>
            <a:pPr algn="ctr" eaLnBrk="1" hangingPunct="1">
              <a:lnSpc>
                <a:spcPct val="90000"/>
              </a:lnSpc>
            </a:pPr>
            <a:r>
              <a:rPr kumimoji="1" lang="en-US" altLang="zh-CN" sz="2400" b="1" dirty="0">
                <a:latin typeface="仿宋" charset="0"/>
                <a:ea typeface="仿宋" charset="0"/>
                <a:cs typeface="仿宋" charset="0"/>
              </a:rPr>
              <a:t>    </a:t>
            </a:r>
            <a:r>
              <a:rPr kumimoji="1" lang="zh-CN" altLang="en-US" sz="2400" b="1" dirty="0">
                <a:latin typeface="仿宋" charset="0"/>
                <a:ea typeface="仿宋" charset="0"/>
                <a:cs typeface="仿宋" charset="0"/>
              </a:rPr>
              <a:t>例如：劳动制度与金融制度之间的互补性；</a:t>
            </a:r>
            <a:endParaRPr kumimoji="1" lang="zh-CN" altLang="en-US" sz="2400" b="1" dirty="0">
              <a:latin typeface="仿宋" charset="0"/>
              <a:ea typeface="仿宋" charset="0"/>
              <a:cs typeface="仿宋" charset="0"/>
            </a:endParaRPr>
          </a:p>
          <a:p>
            <a:pPr algn="ctr" eaLnBrk="1" hangingPunct="1">
              <a:lnSpc>
                <a:spcPct val="90000"/>
              </a:lnSpc>
            </a:pPr>
            <a:r>
              <a:rPr kumimoji="1" lang="zh-CN" altLang="en-US" sz="2400" b="1" dirty="0">
                <a:latin typeface="仿宋" charset="0"/>
                <a:ea typeface="仿宋" charset="0"/>
                <a:cs typeface="仿宋" charset="0"/>
              </a:rPr>
              <a:t>        竞争形态与劳动制度之间的互补性</a:t>
            </a:r>
            <a:endParaRPr kumimoji="1" lang="zh-CN" altLang="en-US" sz="2000" dirty="0">
              <a:latin typeface="微软雅黑" panose="020B0503020204020204" pitchFamily="34" charset="-122"/>
              <a:ea typeface="微软雅黑" panose="020B0503020204020204" pitchFamily="34" charset="-122"/>
            </a:endParaRPr>
          </a:p>
          <a:p>
            <a:pPr eaLnBrk="1" hangingPunct="1">
              <a:lnSpc>
                <a:spcPct val="90000"/>
              </a:lnSpc>
            </a:pPr>
            <a:r>
              <a:rPr kumimoji="1" lang="en-US" altLang="zh-CN" sz="1845" dirty="0">
                <a:latin typeface="Times New Roman" panose="02020603050405020304" pitchFamily="18" charset="0"/>
                <a:ea typeface="楷体_GB2312" charset="-122"/>
              </a:rPr>
              <a:t>                 </a:t>
            </a:r>
            <a:endParaRPr kumimoji="1" lang="zh-CN" altLang="en-US" sz="1845" dirty="0">
              <a:latin typeface="Times New Roman" panose="02020603050405020304" pitchFamily="18" charset="0"/>
              <a:ea typeface="楷体_GB2312" charset="-122"/>
            </a:endParaRPr>
          </a:p>
        </p:txBody>
      </p:sp>
      <p:pic>
        <p:nvPicPr>
          <p:cNvPr id="3" name="图片 2"/>
          <p:cNvPicPr>
            <a:picLocks noChangeAspect="1"/>
          </p:cNvPicPr>
          <p:nvPr/>
        </p:nvPicPr>
        <p:blipFill>
          <a:blip r:embed="rId1"/>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2570429" y="1518798"/>
            <a:ext cx="7042363" cy="370716"/>
          </a:xfrm>
          <a:prstGeom prst="rect">
            <a:avLst/>
          </a:prstGeom>
          <a:noFill/>
          <a:ln w="19050">
            <a:noFill/>
            <a:miter lim="800000"/>
          </a:ln>
        </p:spPr>
        <p:txBody>
          <a:bodyPr lIns="43135" tIns="43135" rIns="43135" bIns="43135">
            <a:spAutoFit/>
          </a:bodyPr>
          <a:lstStyle/>
          <a:p>
            <a:pPr algn="just">
              <a:spcBef>
                <a:spcPct val="0"/>
              </a:spcBef>
            </a:pPr>
            <a:endParaRPr kumimoji="1" lang="zh-CN" altLang="en-US" sz="1845">
              <a:latin typeface="Times New Roman" panose="02020603050405020304" pitchFamily="18" charset="0"/>
              <a:ea typeface="楷体_GB2312" charset="-122"/>
            </a:endParaRPr>
          </a:p>
        </p:txBody>
      </p:sp>
      <p:sp>
        <p:nvSpPr>
          <p:cNvPr id="30723" name="Rectangle 3"/>
          <p:cNvSpPr>
            <a:spLocks noChangeArrowheads="1"/>
          </p:cNvSpPr>
          <p:nvPr/>
        </p:nvSpPr>
        <p:spPr bwMode="auto">
          <a:xfrm>
            <a:off x="2868930" y="1655445"/>
            <a:ext cx="8300085" cy="4124325"/>
          </a:xfrm>
          <a:prstGeom prst="rect">
            <a:avLst/>
          </a:prstGeom>
          <a:noFill/>
          <a:ln w="19050">
            <a:noFill/>
            <a:miter lim="800000"/>
          </a:ln>
        </p:spPr>
        <p:txBody>
          <a:bodyPr wrap="square" lIns="43135" tIns="43135" rIns="43135" bIns="43135">
            <a:spAutoFit/>
          </a:bodyPr>
          <a:lstStyle/>
          <a:p>
            <a:pPr algn="ctr" eaLnBrk="1" hangingPunct="1"/>
            <a:r>
              <a:rPr kumimoji="1" lang="zh-CN" altLang="en-US" sz="2800" b="1" dirty="0">
                <a:latin typeface="仿宋" charset="0"/>
                <a:ea typeface="仿宋" charset="0"/>
                <a:cs typeface="仿宋" charset="0"/>
              </a:rPr>
              <a:t>需要注意的问题</a:t>
            </a:r>
            <a:endParaRPr kumimoji="1" lang="zh-CN" altLang="en-US" sz="2800" dirty="0">
              <a:latin typeface="仿宋" charset="0"/>
              <a:ea typeface="仿宋" charset="0"/>
              <a:cs typeface="仿宋" charset="0"/>
            </a:endParaRPr>
          </a:p>
          <a:p>
            <a:pPr eaLnBrk="1" hangingPunct="1"/>
            <a:r>
              <a:rPr kumimoji="1" lang="zh-CN" altLang="en-US" sz="2000" dirty="0">
                <a:latin typeface="仿宋" charset="0"/>
                <a:ea typeface="仿宋" charset="0"/>
                <a:cs typeface="仿宋" charset="0"/>
              </a:rPr>
              <a:t>    </a:t>
            </a:r>
            <a:r>
              <a:rPr kumimoji="1" lang="en-US" altLang="zh-CN" sz="2400" dirty="0">
                <a:latin typeface="仿宋" charset="0"/>
                <a:ea typeface="仿宋" charset="0"/>
                <a:cs typeface="仿宋" charset="0"/>
              </a:rPr>
              <a:t>&gt;</a:t>
            </a:r>
            <a:r>
              <a:rPr kumimoji="1" lang="zh-CN" altLang="en-US" sz="2400" b="1" dirty="0">
                <a:latin typeface="仿宋" charset="0"/>
                <a:ea typeface="仿宋" charset="0"/>
                <a:cs typeface="仿宋" charset="0"/>
              </a:rPr>
              <a:t>每一个制度领域内部的各制度之间也存在互补性</a:t>
            </a:r>
            <a:r>
              <a:rPr kumimoji="1" lang="zh-CN" altLang="en-US" sz="2400" dirty="0">
                <a:latin typeface="仿宋" charset="0"/>
                <a:ea typeface="仿宋" charset="0"/>
                <a:cs typeface="仿宋" charset="0"/>
              </a:rPr>
              <a:t>；</a:t>
            </a:r>
            <a:endParaRPr kumimoji="1" lang="zh-CN" altLang="en-US" sz="2400" dirty="0">
              <a:latin typeface="仿宋" charset="0"/>
              <a:ea typeface="仿宋" charset="0"/>
              <a:cs typeface="仿宋" charset="0"/>
            </a:endParaRPr>
          </a:p>
          <a:p>
            <a:pPr eaLnBrk="1" hangingPunct="1"/>
            <a:r>
              <a:rPr kumimoji="1" lang="zh-CN" altLang="en-US" sz="2400" dirty="0">
                <a:latin typeface="仿宋" charset="0"/>
                <a:ea typeface="仿宋" charset="0"/>
                <a:cs typeface="仿宋" charset="0"/>
              </a:rPr>
              <a:t>     例如：雇佣形态与劳动技能的类型，培训的形态</a:t>
            </a:r>
            <a:endParaRPr kumimoji="1" lang="zh-CN" altLang="en-US" sz="2400" dirty="0">
              <a:latin typeface="仿宋" charset="0"/>
              <a:ea typeface="仿宋" charset="0"/>
              <a:cs typeface="仿宋" charset="0"/>
            </a:endParaRPr>
          </a:p>
          <a:p>
            <a:pPr eaLnBrk="1" hangingPunct="1"/>
            <a:r>
              <a:rPr kumimoji="1" lang="en-US" altLang="zh-CN" sz="2400" dirty="0">
                <a:latin typeface="仿宋" charset="0"/>
                <a:ea typeface="仿宋" charset="0"/>
                <a:cs typeface="仿宋" charset="0"/>
              </a:rPr>
              <a:t>   &gt;</a:t>
            </a:r>
            <a:r>
              <a:rPr kumimoji="1" lang="zh-CN" altLang="en-US" sz="2400" b="1" dirty="0">
                <a:latin typeface="仿宋" charset="0"/>
                <a:ea typeface="仿宋" charset="0"/>
                <a:cs typeface="仿宋" charset="0"/>
              </a:rPr>
              <a:t>制度之间存在层级，不同时期主导的制度形态不同</a:t>
            </a:r>
            <a:r>
              <a:rPr kumimoji="1" lang="zh-CN" altLang="en-US" sz="2400" dirty="0">
                <a:latin typeface="仿宋" charset="0"/>
                <a:ea typeface="仿宋" charset="0"/>
                <a:cs typeface="仿宋" charset="0"/>
              </a:rPr>
              <a:t>；</a:t>
            </a:r>
            <a:endParaRPr kumimoji="1" lang="zh-CN" altLang="en-US" sz="2400" dirty="0">
              <a:latin typeface="仿宋" charset="0"/>
              <a:ea typeface="仿宋" charset="0"/>
              <a:cs typeface="仿宋" charset="0"/>
            </a:endParaRPr>
          </a:p>
          <a:p>
            <a:pPr eaLnBrk="1" hangingPunct="1"/>
            <a:r>
              <a:rPr kumimoji="1" lang="en-US" altLang="zh-CN" sz="2400" dirty="0">
                <a:latin typeface="仿宋" charset="0"/>
                <a:ea typeface="仿宋" charset="0"/>
                <a:cs typeface="仿宋" charset="0"/>
              </a:rPr>
              <a:t>   &gt;</a:t>
            </a:r>
            <a:r>
              <a:rPr kumimoji="1" lang="zh-CN" altLang="en-US" sz="2400" b="1" dirty="0">
                <a:latin typeface="仿宋" charset="0"/>
                <a:ea typeface="仿宋" charset="0"/>
                <a:cs typeface="仿宋" charset="0"/>
              </a:rPr>
              <a:t>经济体系变革的方向与速度与制度互补性有关</a:t>
            </a:r>
            <a:r>
              <a:rPr kumimoji="1" lang="zh-CN" altLang="en-US" sz="2400" dirty="0">
                <a:latin typeface="仿宋" charset="0"/>
                <a:ea typeface="仿宋" charset="0"/>
                <a:cs typeface="仿宋" charset="0"/>
              </a:rPr>
              <a:t>；</a:t>
            </a:r>
            <a:endParaRPr kumimoji="1" lang="zh-CN" altLang="en-US" sz="2400" dirty="0">
              <a:latin typeface="仿宋" charset="0"/>
              <a:ea typeface="仿宋" charset="0"/>
              <a:cs typeface="仿宋" charset="0"/>
            </a:endParaRPr>
          </a:p>
          <a:p>
            <a:pPr eaLnBrk="1" hangingPunct="1"/>
            <a:r>
              <a:rPr kumimoji="1" lang="en-US" altLang="zh-CN" sz="2400" dirty="0">
                <a:latin typeface="仿宋" charset="0"/>
                <a:ea typeface="仿宋" charset="0"/>
                <a:cs typeface="仿宋" charset="0"/>
              </a:rPr>
              <a:t>   &gt;</a:t>
            </a:r>
            <a:r>
              <a:rPr kumimoji="1" lang="zh-CN" altLang="en-US" sz="2400" b="1" dirty="0">
                <a:latin typeface="仿宋" charset="0"/>
                <a:ea typeface="仿宋" charset="0"/>
                <a:cs typeface="仿宋" charset="0"/>
              </a:rPr>
              <a:t>互补性不仅仅存在于制度之间，企业的组织形态与</a:t>
            </a:r>
            <a:endParaRPr kumimoji="1" lang="en-US" altLang="zh-CN" sz="2400" b="1" dirty="0">
              <a:latin typeface="仿宋" charset="0"/>
              <a:ea typeface="仿宋" charset="0"/>
              <a:cs typeface="仿宋" charset="0"/>
            </a:endParaRPr>
          </a:p>
          <a:p>
            <a:pPr algn="l" eaLnBrk="1" hangingPunct="1"/>
            <a:r>
              <a:rPr kumimoji="1" lang="zh-CN" altLang="en-US" sz="2400" b="1" dirty="0">
                <a:latin typeface="仿宋" charset="0"/>
                <a:ea typeface="仿宋" charset="0"/>
                <a:cs typeface="仿宋" charset="0"/>
              </a:rPr>
              <a:t>    所生产的产品之间存在互补性</a:t>
            </a:r>
            <a:endParaRPr kumimoji="1" lang="zh-CN" altLang="en-US" sz="2000" dirty="0">
              <a:latin typeface="仿宋" charset="0"/>
              <a:ea typeface="仿宋" charset="0"/>
              <a:cs typeface="仿宋" charset="0"/>
            </a:endParaRPr>
          </a:p>
          <a:p>
            <a:pPr eaLnBrk="1" hangingPunct="1"/>
            <a:r>
              <a:rPr kumimoji="1" lang="zh-CN" altLang="en-US" sz="1845" dirty="0">
                <a:latin typeface="仿宋" charset="0"/>
                <a:ea typeface="仿宋" charset="0"/>
                <a:cs typeface="仿宋" charset="0"/>
              </a:rPr>
              <a:t>         </a:t>
            </a:r>
            <a:endParaRPr kumimoji="1" lang="zh-CN" altLang="en-US" sz="1845" dirty="0">
              <a:latin typeface="仿宋" charset="0"/>
              <a:ea typeface="仿宋" charset="0"/>
              <a:cs typeface="仿宋" charset="0"/>
            </a:endParaRPr>
          </a:p>
          <a:p>
            <a:pPr eaLnBrk="1" hangingPunct="1"/>
            <a:r>
              <a:rPr kumimoji="1" lang="zh-CN" altLang="en-US" sz="1845" dirty="0">
                <a:latin typeface="仿宋" charset="0"/>
                <a:ea typeface="仿宋" charset="0"/>
                <a:cs typeface="仿宋" charset="0"/>
              </a:rPr>
              <a:t> </a:t>
            </a:r>
            <a:r>
              <a:rPr kumimoji="1" lang="en-US" altLang="zh-CN" sz="1845" dirty="0">
                <a:latin typeface="仿宋" charset="0"/>
                <a:ea typeface="仿宋" charset="0"/>
                <a:cs typeface="仿宋" charset="0"/>
              </a:rPr>
              <a:t>     </a:t>
            </a:r>
            <a:r>
              <a:rPr kumimoji="1" lang="en-US" altLang="zh-CN" sz="2400" dirty="0">
                <a:latin typeface="Times New Roman Regular" panose="02020603050405020304" charset="0"/>
                <a:ea typeface="仿宋" charset="0"/>
                <a:cs typeface="Times New Roman Regular" panose="02020603050405020304" charset="0"/>
              </a:rPr>
              <a:t>Q</a:t>
            </a:r>
            <a:r>
              <a:rPr kumimoji="1" lang="en-US" altLang="zh-CN" sz="2400" b="1" dirty="0">
                <a:latin typeface="仿宋" charset="0"/>
                <a:ea typeface="仿宋" charset="0"/>
                <a:cs typeface="仿宋" charset="0"/>
              </a:rPr>
              <a:t>: </a:t>
            </a:r>
            <a:r>
              <a:rPr kumimoji="1" lang="zh-CN" altLang="en-US" sz="2400" b="1" dirty="0">
                <a:latin typeface="仿宋" charset="0"/>
                <a:ea typeface="仿宋" charset="0"/>
                <a:cs typeface="仿宋" charset="0"/>
              </a:rPr>
              <a:t>如何定义组织形态与技术特征之间的互补性？</a:t>
            </a:r>
            <a:endParaRPr kumimoji="1" lang="zh-CN" altLang="en-US" sz="2400" b="1" dirty="0">
              <a:latin typeface="仿宋" charset="0"/>
              <a:ea typeface="仿宋" charset="0"/>
              <a:cs typeface="仿宋" charset="0"/>
            </a:endParaRPr>
          </a:p>
          <a:p>
            <a:pPr algn="ctr"/>
            <a:r>
              <a:rPr kumimoji="1" lang="zh-CN" altLang="en-US" sz="2400" dirty="0">
                <a:latin typeface="仿宋" charset="0"/>
                <a:ea typeface="仿宋" charset="0"/>
                <a:cs typeface="仿宋" charset="0"/>
              </a:rPr>
              <a:t>  </a:t>
            </a:r>
            <a:r>
              <a:rPr kumimoji="1" lang="en-US" altLang="zh-CN" sz="2400" dirty="0">
                <a:latin typeface="仿宋" charset="0"/>
                <a:ea typeface="仿宋" charset="0"/>
                <a:cs typeface="仿宋" charset="0"/>
              </a:rPr>
              <a:t>    </a:t>
            </a:r>
            <a:r>
              <a:rPr kumimoji="1" lang="zh-CN" altLang="en-US" sz="2400" dirty="0">
                <a:latin typeface="Times New Roman Regular" panose="02020603050405020304" charset="0"/>
                <a:ea typeface="仿宋" charset="0"/>
                <a:cs typeface="Times New Roman Regular" panose="02020603050405020304" charset="0"/>
              </a:rPr>
              <a:t> </a:t>
            </a:r>
            <a:r>
              <a:rPr kumimoji="1" lang="en-US" altLang="zh-CN" sz="2400" dirty="0">
                <a:latin typeface="Times New Roman Regular" panose="02020603050405020304" charset="0"/>
                <a:ea typeface="仿宋" charset="0"/>
                <a:cs typeface="Times New Roman Regular" panose="02020603050405020304" charset="0"/>
              </a:rPr>
              <a:t>(</a:t>
            </a:r>
            <a:r>
              <a:rPr kumimoji="1" lang="en-US" altLang="zh-CN" sz="2400" dirty="0">
                <a:latin typeface="Times New Roman Regular" panose="02020603050405020304" charset="0"/>
                <a:ea typeface="仿宋" charset="0"/>
                <a:cs typeface="Times New Roman Regular" panose="02020603050405020304" charset="0"/>
              </a:rPr>
              <a:t>complementarity between technology and organization)</a:t>
            </a:r>
            <a:endParaRPr kumimoji="1" lang="en-US" altLang="zh-CN" sz="2400" dirty="0">
              <a:latin typeface="仿宋" charset="0"/>
              <a:ea typeface="仿宋" charset="0"/>
              <a:cs typeface="仿宋" charset="0"/>
            </a:endParaRPr>
          </a:p>
          <a:p>
            <a:pPr algn="ctr"/>
            <a:r>
              <a:rPr kumimoji="1" lang="zh-CN" altLang="en-US" sz="2400" dirty="0">
                <a:latin typeface="仿宋" charset="0"/>
                <a:ea typeface="仿宋" charset="0"/>
                <a:cs typeface="仿宋" charset="0"/>
              </a:rPr>
              <a:t>    </a:t>
            </a:r>
            <a:r>
              <a:rPr kumimoji="1" lang="zh-CN" altLang="en-US" sz="2400" b="1" dirty="0">
                <a:latin typeface="仿宋" charset="0"/>
                <a:ea typeface="仿宋" charset="0"/>
                <a:cs typeface="仿宋" charset="0"/>
              </a:rPr>
              <a:t>人、财、物与企业</a:t>
            </a:r>
            <a:endParaRPr kumimoji="1" lang="zh-CN" altLang="en-US" sz="2400" b="1" dirty="0">
              <a:latin typeface="仿宋" charset="0"/>
              <a:ea typeface="仿宋" charset="0"/>
              <a:cs typeface="仿宋" charset="0"/>
            </a:endParaRPr>
          </a:p>
        </p:txBody>
      </p:sp>
      <p:pic>
        <p:nvPicPr>
          <p:cNvPr id="2" name="图片 1"/>
          <p:cNvPicPr>
            <a:picLocks noChangeAspect="1"/>
          </p:cNvPicPr>
          <p:nvPr/>
        </p:nvPicPr>
        <p:blipFill>
          <a:blip r:embed="rId1"/>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3163570" y="905510"/>
            <a:ext cx="7642225" cy="4439920"/>
          </a:xfrm>
          <a:prstGeom prst="rect">
            <a:avLst/>
          </a:prstGeom>
          <a:noFill/>
          <a:ln w="19050">
            <a:noFill/>
            <a:miter lim="800000"/>
          </a:ln>
        </p:spPr>
        <p:txBody>
          <a:bodyPr wrap="square" lIns="43135" tIns="43135" rIns="43135" bIns="43135">
            <a:spAutoFit/>
          </a:bodyPr>
          <a:lstStyle/>
          <a:p>
            <a:pPr algn="just">
              <a:spcBef>
                <a:spcPct val="0"/>
              </a:spcBef>
            </a:pPr>
            <a:endParaRPr lang="en-US" altLang="zh-CN" sz="1845" dirty="0">
              <a:latin typeface="楷体" pitchFamily="49" charset="-122"/>
              <a:ea typeface="楷体" pitchFamily="49" charset="-122"/>
            </a:endParaRPr>
          </a:p>
          <a:p>
            <a:pPr algn="just">
              <a:spcBef>
                <a:spcPct val="0"/>
              </a:spcBef>
            </a:pPr>
            <a:endParaRPr lang="zh-CN" altLang="en-US" sz="1845" dirty="0">
              <a:latin typeface="楷体" pitchFamily="49" charset="-122"/>
              <a:ea typeface="楷体" pitchFamily="49" charset="-122"/>
            </a:endParaRPr>
          </a:p>
          <a:p>
            <a:pPr algn="just">
              <a:spcBef>
                <a:spcPct val="0"/>
              </a:spcBef>
            </a:pPr>
            <a:r>
              <a:rPr lang="zh-CN" altLang="en-US" sz="1845" dirty="0">
                <a:ea typeface="楷体_GB2312" charset="-122"/>
              </a:rPr>
              <a:t> </a:t>
            </a:r>
            <a:endParaRPr lang="zh-CN" altLang="en-US" sz="1845" dirty="0">
              <a:latin typeface="Times New Roman" panose="02020603050405020304" pitchFamily="18" charset="0"/>
              <a:ea typeface="楷体_GB2312" charset="-122"/>
            </a:endParaRPr>
          </a:p>
          <a:p>
            <a:pPr algn="just">
              <a:spcBef>
                <a:spcPct val="0"/>
              </a:spcBef>
            </a:pPr>
            <a:r>
              <a:rPr lang="zh-CN" altLang="en-US" sz="1845" dirty="0">
                <a:ea typeface="楷体_GB2312" charset="-122"/>
              </a:rPr>
              <a:t> </a:t>
            </a:r>
            <a:endParaRPr lang="zh-CN" altLang="en-US" sz="1845" dirty="0">
              <a:ea typeface="楷体_GB2312" charset="-122"/>
            </a:endParaRPr>
          </a:p>
          <a:p>
            <a:pPr>
              <a:spcBef>
                <a:spcPct val="0"/>
              </a:spcBef>
            </a:pPr>
            <a:endParaRPr lang="zh-CN" altLang="en-US" sz="1845" dirty="0">
              <a:ea typeface="楷体_GB2312" charset="-122"/>
            </a:endParaRPr>
          </a:p>
          <a:p>
            <a:pPr>
              <a:spcBef>
                <a:spcPct val="0"/>
              </a:spcBef>
            </a:pPr>
            <a:endParaRPr lang="zh-CN" altLang="en-US" sz="1845" dirty="0">
              <a:ea typeface="楷体_GB2312" charset="-122"/>
            </a:endParaRPr>
          </a:p>
          <a:p>
            <a:pPr>
              <a:spcBef>
                <a:spcPct val="0"/>
              </a:spcBef>
            </a:pPr>
            <a:endParaRPr lang="zh-CN" altLang="en-US" sz="1845" dirty="0">
              <a:ea typeface="楷体_GB2312" charset="-122"/>
            </a:endParaRPr>
          </a:p>
          <a:p>
            <a:pPr>
              <a:spcBef>
                <a:spcPct val="0"/>
              </a:spcBef>
            </a:pPr>
            <a:endParaRPr lang="zh-CN" altLang="en-US" sz="1845" dirty="0">
              <a:ea typeface="楷体_GB2312" charset="-122"/>
            </a:endParaRPr>
          </a:p>
          <a:p>
            <a:pPr>
              <a:spcBef>
                <a:spcPct val="0"/>
              </a:spcBef>
            </a:pPr>
            <a:endParaRPr lang="zh-CN" altLang="en-US" sz="1845" dirty="0">
              <a:ea typeface="楷体_GB2312" charset="-122"/>
            </a:endParaRPr>
          </a:p>
          <a:p>
            <a:pPr>
              <a:spcBef>
                <a:spcPct val="0"/>
              </a:spcBef>
            </a:pPr>
            <a:endParaRPr lang="zh-CN" altLang="en-US" sz="1845" dirty="0">
              <a:ea typeface="楷体_GB2312" charset="-122"/>
            </a:endParaRPr>
          </a:p>
          <a:p>
            <a:pPr>
              <a:spcBef>
                <a:spcPct val="0"/>
              </a:spcBef>
            </a:pPr>
            <a:endParaRPr lang="zh-CN" altLang="en-US" sz="1845" dirty="0">
              <a:ea typeface="楷体_GB2312" charset="-122"/>
            </a:endParaRPr>
          </a:p>
          <a:p>
            <a:pPr>
              <a:spcBef>
                <a:spcPct val="0"/>
              </a:spcBef>
            </a:pPr>
            <a:endParaRPr lang="zh-CN" altLang="en-US" sz="1845" dirty="0">
              <a:ea typeface="楷体_GB2312" charset="-122"/>
            </a:endParaRPr>
          </a:p>
          <a:p>
            <a:pPr>
              <a:spcBef>
                <a:spcPct val="0"/>
              </a:spcBef>
            </a:pPr>
            <a:endParaRPr lang="zh-CN" altLang="en-US" sz="1845" dirty="0">
              <a:ea typeface="楷体_GB2312" charset="-122"/>
            </a:endParaRPr>
          </a:p>
          <a:p>
            <a:pPr>
              <a:spcBef>
                <a:spcPct val="0"/>
              </a:spcBef>
            </a:pPr>
            <a:r>
              <a:rPr lang="zh-CN" altLang="en-CA" sz="1845" dirty="0">
                <a:latin typeface="楷体" pitchFamily="49" charset="-122"/>
                <a:ea typeface="楷体" pitchFamily="49" charset="-122"/>
              </a:rPr>
              <a:t>          </a:t>
            </a:r>
            <a:endParaRPr lang="zh-CN" altLang="en-CA" sz="1845" dirty="0">
              <a:latin typeface="楷体" pitchFamily="49" charset="-122"/>
              <a:ea typeface="楷体" pitchFamily="49" charset="-122"/>
            </a:endParaRPr>
          </a:p>
          <a:p>
            <a:pPr>
              <a:spcBef>
                <a:spcPct val="0"/>
              </a:spcBef>
            </a:pPr>
            <a:r>
              <a:rPr lang="en-CA" altLang="zh-CN" sz="1845" dirty="0">
                <a:latin typeface="楷体" pitchFamily="49" charset="-122"/>
                <a:ea typeface="楷体" pitchFamily="49" charset="-122"/>
              </a:rPr>
              <a:t>  </a:t>
            </a:r>
            <a:r>
              <a:rPr lang="en-CA" altLang="zh-CN" sz="2400" dirty="0">
                <a:latin typeface="楷体" pitchFamily="49" charset="-122"/>
                <a:ea typeface="楷体" pitchFamily="49" charset="-122"/>
              </a:rPr>
              <a:t>  </a:t>
            </a:r>
            <a:r>
              <a:rPr lang="en-CA" altLang="zh-CN" sz="2400" b="1" dirty="0">
                <a:latin typeface="仿宋" charset="0"/>
                <a:ea typeface="仿宋" charset="0"/>
                <a:cs typeface="仿宋" charset="0"/>
              </a:rPr>
              <a:t>    </a:t>
            </a:r>
            <a:r>
              <a:rPr lang="en-CA" altLang="zh-CN" sz="2400" dirty="0">
                <a:latin typeface="Times New Roman Regular" panose="02020603050405020304" charset="0"/>
                <a:ea typeface="仿宋" charset="0"/>
                <a:cs typeface="Times New Roman Regular" panose="02020603050405020304" charset="0"/>
              </a:rPr>
              <a:t>Q</a:t>
            </a:r>
            <a:r>
              <a:rPr lang="en-CA" altLang="zh-CN" sz="2400" b="1" dirty="0">
                <a:latin typeface="仿宋" charset="0"/>
                <a:ea typeface="仿宋" charset="0"/>
                <a:cs typeface="仿宋" charset="0"/>
              </a:rPr>
              <a:t>: </a:t>
            </a:r>
            <a:r>
              <a:rPr lang="zh-CN" altLang="en-CA" sz="2400" b="1" dirty="0">
                <a:latin typeface="仿宋" charset="0"/>
                <a:ea typeface="仿宋" charset="0"/>
                <a:cs typeface="仿宋" charset="0"/>
              </a:rPr>
              <a:t>商学院为什么在美英流行而在德日不流行</a:t>
            </a:r>
            <a:r>
              <a:rPr lang="en-CA" altLang="zh-CN" sz="2400" b="1" dirty="0">
                <a:latin typeface="仿宋" charset="0"/>
                <a:ea typeface="仿宋" charset="0"/>
                <a:cs typeface="仿宋" charset="0"/>
              </a:rPr>
              <a:t>?</a:t>
            </a:r>
            <a:endParaRPr lang="en-CA" altLang="zh-CN" sz="2400" b="1" dirty="0">
              <a:latin typeface="仿宋" charset="0"/>
              <a:ea typeface="仿宋" charset="0"/>
              <a:cs typeface="仿宋" charset="0"/>
            </a:endParaRPr>
          </a:p>
        </p:txBody>
      </p:sp>
      <p:pic>
        <p:nvPicPr>
          <p:cNvPr id="5" name="图片 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32910" y="905510"/>
            <a:ext cx="5274310" cy="3776980"/>
          </a:xfrm>
          <a:prstGeom prst="rect">
            <a:avLst/>
          </a:prstGeom>
          <a:noFill/>
          <a:ln>
            <a:noFill/>
          </a:ln>
        </p:spPr>
      </p:pic>
      <p:pic>
        <p:nvPicPr>
          <p:cNvPr id="2" name="图片 1"/>
          <p:cNvPicPr>
            <a:picLocks noChangeAspect="1"/>
          </p:cNvPicPr>
          <p:nvPr/>
        </p:nvPicPr>
        <p:blipFill>
          <a:blip r:embed="rId2"/>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1985645" y="2120900"/>
            <a:ext cx="7839075" cy="353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r>
              <a:rPr lang="en-US" altLang="zh-CN" sz="3200" dirty="0">
                <a:latin typeface="Times New Roman Regular" panose="02020603050405020304" charset="0"/>
                <a:ea typeface="仿宋" charset="0"/>
                <a:cs typeface="Times New Roman Regular" panose="02020603050405020304" charset="0"/>
              </a:rPr>
              <a:t>4</a:t>
            </a:r>
            <a:r>
              <a:rPr lang="en-US" altLang="zh-CN" sz="3200" b="1" dirty="0">
                <a:latin typeface="仿宋" charset="0"/>
                <a:ea typeface="仿宋" charset="0"/>
                <a:cs typeface="仿宋" charset="0"/>
              </a:rPr>
              <a:t> </a:t>
            </a:r>
            <a:r>
              <a:rPr lang="zh-CN" altLang="en-US" sz="3200" b="1" dirty="0">
                <a:latin typeface="仿宋" charset="0"/>
                <a:ea typeface="仿宋" charset="0"/>
                <a:cs typeface="仿宋" charset="0"/>
              </a:rPr>
              <a:t>课程结构：制度、战略、政治与</a:t>
            </a:r>
            <a:r>
              <a:rPr lang="zh-CN" altLang="en-US" sz="3200" b="1" dirty="0">
                <a:latin typeface="仿宋" charset="0"/>
                <a:ea typeface="仿宋" charset="0"/>
                <a:cs typeface="仿宋" charset="0"/>
              </a:rPr>
              <a:t>竞争力</a:t>
            </a:r>
            <a:endParaRPr lang="zh-CN" altLang="en-US" sz="3200" b="1" dirty="0">
              <a:latin typeface="仿宋" charset="0"/>
              <a:ea typeface="仿宋" charset="0"/>
              <a:cs typeface="仿宋" charset="0"/>
            </a:endParaRPr>
          </a:p>
          <a:p>
            <a:pPr algn="ctr" fontAlgn="base">
              <a:lnSpc>
                <a:spcPct val="100000"/>
              </a:lnSpc>
              <a:spcBef>
                <a:spcPct val="0"/>
              </a:spcBef>
              <a:spcAft>
                <a:spcPct val="0"/>
              </a:spcAft>
              <a:buFontTx/>
              <a:buNone/>
              <a:defRPr/>
            </a:pPr>
            <a:endParaRPr lang="zh-CN" altLang="en-US" sz="3200" b="1" dirty="0">
              <a:latin typeface="仿宋" charset="0"/>
              <a:ea typeface="仿宋" charset="0"/>
              <a:cs typeface="仿宋" charset="0"/>
            </a:endParaRPr>
          </a:p>
          <a:p>
            <a:pPr algn="ctr" fontAlgn="base">
              <a:lnSpc>
                <a:spcPct val="100000"/>
              </a:lnSpc>
              <a:spcBef>
                <a:spcPct val="0"/>
              </a:spcBef>
              <a:spcAft>
                <a:spcPct val="0"/>
              </a:spcAft>
              <a:buFontTx/>
              <a:buNone/>
              <a:defRPr/>
            </a:pPr>
            <a:endParaRPr lang="zh-CN" altLang="en-US" sz="3200" b="1" dirty="0">
              <a:latin typeface="仿宋" charset="0"/>
              <a:ea typeface="仿宋" charset="0"/>
              <a:cs typeface="仿宋" charset="0"/>
            </a:endParaRPr>
          </a:p>
          <a:p>
            <a:pPr algn="l" fontAlgn="base">
              <a:lnSpc>
                <a:spcPct val="100000"/>
              </a:lnSpc>
              <a:spcBef>
                <a:spcPct val="0"/>
              </a:spcBef>
              <a:spcAft>
                <a:spcPct val="0"/>
              </a:spcAft>
              <a:buFontTx/>
              <a:buNone/>
              <a:defRPr/>
            </a:pPr>
            <a:r>
              <a:rPr lang="en-US" altLang="zh-CN" sz="3200" b="1" dirty="0">
                <a:latin typeface="仿宋" charset="0"/>
                <a:ea typeface="仿宋" charset="0"/>
                <a:cs typeface="仿宋" charset="0"/>
              </a:rPr>
              <a:t>   </a:t>
            </a:r>
            <a:r>
              <a:rPr lang="zh-CN" altLang="en-US" sz="3200" b="1" dirty="0">
                <a:latin typeface="仿宋" charset="0"/>
                <a:ea typeface="仿宋" charset="0"/>
                <a:cs typeface="仿宋" charset="0"/>
              </a:rPr>
              <a:t>授课思路：围绕企业竞争力</a:t>
            </a:r>
            <a:r>
              <a:rPr lang="zh-CN" altLang="en-US" sz="3200" b="1" dirty="0">
                <a:latin typeface="仿宋" charset="0"/>
                <a:ea typeface="仿宋" charset="0"/>
                <a:cs typeface="仿宋" charset="0"/>
              </a:rPr>
              <a:t>的日美比较</a:t>
            </a:r>
            <a:endParaRPr lang="zh-CN" altLang="en-US" sz="3200" b="1" dirty="0">
              <a:latin typeface="仿宋" charset="0"/>
              <a:ea typeface="仿宋" charset="0"/>
              <a:cs typeface="仿宋" charset="0"/>
            </a:endParaRPr>
          </a:p>
          <a:p>
            <a:pPr algn="l" fontAlgn="base">
              <a:lnSpc>
                <a:spcPct val="100000"/>
              </a:lnSpc>
              <a:spcBef>
                <a:spcPct val="0"/>
              </a:spcBef>
              <a:spcAft>
                <a:spcPct val="0"/>
              </a:spcAft>
              <a:buFontTx/>
              <a:buNone/>
              <a:defRPr/>
            </a:pPr>
            <a:r>
              <a:rPr lang="en-US" altLang="zh-CN" sz="3200" b="1" dirty="0">
                <a:latin typeface="仿宋" charset="0"/>
                <a:ea typeface="仿宋" charset="0"/>
                <a:cs typeface="仿宋" charset="0"/>
              </a:rPr>
              <a:t>   </a:t>
            </a:r>
            <a:r>
              <a:rPr lang="zh-CN" altLang="en-US" sz="3200" b="1" dirty="0">
                <a:latin typeface="仿宋" charset="0"/>
                <a:ea typeface="仿宋" charset="0"/>
                <a:cs typeface="仿宋" charset="0"/>
              </a:rPr>
              <a:t>课程结构：</a:t>
            </a:r>
            <a:r>
              <a:rPr lang="zh-CN" altLang="en-US" sz="3200" b="1" dirty="0">
                <a:latin typeface="仿宋" charset="0"/>
                <a:ea typeface="仿宋" charset="0"/>
                <a:cs typeface="仿宋" charset="0"/>
                <a:sym typeface="+mn-ea"/>
              </a:rPr>
              <a:t>制度、战略、政治与竞争力</a:t>
            </a:r>
            <a:endParaRPr lang="zh-CN" altLang="en-US" sz="3200" b="1" dirty="0">
              <a:latin typeface="仿宋" charset="0"/>
              <a:ea typeface="仿宋" charset="0"/>
              <a:cs typeface="仿宋" charset="0"/>
            </a:endParaRPr>
          </a:p>
          <a:p>
            <a:pPr algn="l" fontAlgn="base">
              <a:lnSpc>
                <a:spcPct val="100000"/>
              </a:lnSpc>
              <a:spcBef>
                <a:spcPct val="0"/>
              </a:spcBef>
              <a:spcAft>
                <a:spcPct val="0"/>
              </a:spcAft>
              <a:buFontTx/>
              <a:buNone/>
              <a:defRPr/>
            </a:pPr>
            <a:r>
              <a:rPr lang="zh-CN" altLang="en-US" sz="3200" b="1" dirty="0">
                <a:latin typeface="仿宋" charset="0"/>
                <a:ea typeface="仿宋" charset="0"/>
                <a:cs typeface="仿宋" charset="0"/>
              </a:rPr>
              <a:t> </a:t>
            </a:r>
            <a:r>
              <a:rPr lang="en-US" altLang="zh-CN" sz="3200" b="1" dirty="0">
                <a:latin typeface="仿宋" charset="0"/>
                <a:ea typeface="仿宋" charset="0"/>
                <a:cs typeface="仿宋" charset="0"/>
              </a:rPr>
              <a:t>             </a:t>
            </a:r>
            <a:endParaRPr lang="zh-CN" altLang="en-US" sz="3200" dirty="0">
              <a:latin typeface="微软雅黑" panose="020B0503020204020204" pitchFamily="34" charset="-122"/>
              <a:ea typeface="微软雅黑" panose="020B0503020204020204" pitchFamily="34" charset="-122"/>
            </a:endParaRPr>
          </a:p>
          <a:p>
            <a:pPr algn="ctr" fontAlgn="base">
              <a:lnSpc>
                <a:spcPct val="100000"/>
              </a:lnSpc>
              <a:spcBef>
                <a:spcPct val="0"/>
              </a:spcBef>
              <a:spcAft>
                <a:spcPct val="0"/>
              </a:spcAft>
              <a:buFontTx/>
              <a:buNone/>
              <a:defRPr/>
            </a:pPr>
            <a:endParaRPr lang="zh-CN" altLang="en-US" sz="3200" b="1" dirty="0">
              <a:latin typeface="仿宋" charset="0"/>
              <a:ea typeface="仿宋" charset="0"/>
              <a:cs typeface="仿宋" charset="0"/>
            </a:endParaRPr>
          </a:p>
        </p:txBody>
      </p:sp>
      <p:pic>
        <p:nvPicPr>
          <p:cNvPr id="2" name="图片 1"/>
          <p:cNvPicPr>
            <a:picLocks noChangeAspect="1"/>
          </p:cNvPicPr>
          <p:nvPr/>
        </p:nvPicPr>
        <p:blipFill>
          <a:blip r:embed="rId1"/>
          <a:stretch>
            <a:fillRect/>
          </a:stretch>
        </p:blipFill>
        <p:spPr>
          <a:xfrm>
            <a:off x="4049395" y="0"/>
            <a:ext cx="4369435" cy="1131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Notes"/>
          <p:cNvSpPr txBox="1">
            <a:spLocks noChangeArrowheads="1"/>
          </p:cNvSpPr>
          <p:nvPr/>
        </p:nvSpPr>
        <p:spPr bwMode="auto">
          <a:xfrm>
            <a:off x="2081722" y="6107381"/>
            <a:ext cx="5659642" cy="141898"/>
          </a:xfrm>
          <a:prstGeom prst="rect">
            <a:avLst/>
          </a:prstGeom>
          <a:noFill/>
          <a:ln w="12700">
            <a:noFill/>
            <a:miter lim="800000"/>
            <a:headEnd type="none" w="sm" len="sm"/>
            <a:tailEnd type="none" w="sm" len="sm"/>
          </a:ln>
        </p:spPr>
        <p:txBody>
          <a:bodyPr lIns="0" tIns="0" rIns="0" bIns="0">
            <a:spAutoFit/>
          </a:bodyPr>
          <a:lstStyle/>
          <a:p>
            <a:pPr marL="169545" indent="-169545" defTabSz="811530" fontAlgn="t">
              <a:spcBef>
                <a:spcPct val="0"/>
              </a:spcBef>
            </a:pPr>
            <a:r>
              <a:rPr lang="zh-CN" altLang="en-US" sz="920"/>
              <a:t> </a:t>
            </a:r>
            <a:endParaRPr lang="zh-CN" altLang="en-US" sz="920"/>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29280" y="525145"/>
            <a:ext cx="6473190" cy="4274820"/>
          </a:xfrm>
          <a:prstGeom prst="rect">
            <a:avLst/>
          </a:prstGeom>
          <a:noFill/>
          <a:ln>
            <a:noFill/>
          </a:ln>
        </p:spPr>
      </p:pic>
      <p:pic>
        <p:nvPicPr>
          <p:cNvPr id="3" name="图片 2"/>
          <p:cNvPicPr>
            <a:picLocks noChangeAspect="1"/>
          </p:cNvPicPr>
          <p:nvPr/>
        </p:nvPicPr>
        <p:blipFill>
          <a:blip r:embed="rId2"/>
          <a:stretch>
            <a:fillRect/>
          </a:stretch>
        </p:blipFill>
        <p:spPr>
          <a:xfrm>
            <a:off x="0" y="2837815"/>
            <a:ext cx="1961515" cy="645160"/>
          </a:xfrm>
          <a:prstGeom prst="rect">
            <a:avLst/>
          </a:prstGeom>
        </p:spPr>
      </p:pic>
      <p:sp>
        <p:nvSpPr>
          <p:cNvPr id="2" name="文本框 1"/>
          <p:cNvSpPr txBox="1"/>
          <p:nvPr/>
        </p:nvSpPr>
        <p:spPr>
          <a:xfrm>
            <a:off x="3994150" y="4908550"/>
            <a:ext cx="5080000" cy="1198880"/>
          </a:xfrm>
          <a:prstGeom prst="rect">
            <a:avLst/>
          </a:prstGeom>
          <a:noFill/>
        </p:spPr>
        <p:txBody>
          <a:bodyPr wrap="none" rtlCol="0">
            <a:spAutoFit/>
          </a:bodyPr>
          <a:p>
            <a:r>
              <a:rPr lang="zh-CN" altLang="en-US" sz="2400" b="1">
                <a:latin typeface="仿宋" charset="0"/>
                <a:ea typeface="仿宋" charset="0"/>
                <a:cs typeface="仿宋" charset="0"/>
              </a:rPr>
              <a:t>挑战：如何在一个统一的框架之下，</a:t>
            </a:r>
            <a:endParaRPr lang="zh-CN" altLang="en-US" sz="2400" b="1">
              <a:latin typeface="仿宋" charset="0"/>
              <a:ea typeface="仿宋" charset="0"/>
              <a:cs typeface="仿宋" charset="0"/>
            </a:endParaRPr>
          </a:p>
          <a:p>
            <a:r>
              <a:rPr lang="zh-CN" altLang="en-US" sz="2400" b="1">
                <a:latin typeface="仿宋" charset="0"/>
                <a:ea typeface="仿宋" charset="0"/>
                <a:cs typeface="仿宋" charset="0"/>
              </a:rPr>
              <a:t> </a:t>
            </a:r>
            <a:r>
              <a:rPr lang="en-US" altLang="zh-CN" sz="2400" b="1">
                <a:latin typeface="仿宋" charset="0"/>
                <a:ea typeface="仿宋" charset="0"/>
                <a:cs typeface="仿宋" charset="0"/>
              </a:rPr>
              <a:t>     </a:t>
            </a:r>
            <a:r>
              <a:rPr lang="zh-CN" altLang="en-US" sz="2400" b="1">
                <a:latin typeface="仿宋" charset="0"/>
                <a:ea typeface="仿宋" charset="0"/>
                <a:cs typeface="仿宋" charset="0"/>
              </a:rPr>
              <a:t>分析成长与衰落、</a:t>
            </a:r>
            <a:endParaRPr lang="zh-CN" altLang="en-US" sz="2400" b="1">
              <a:latin typeface="仿宋" charset="0"/>
              <a:ea typeface="仿宋" charset="0"/>
              <a:cs typeface="仿宋" charset="0"/>
            </a:endParaRPr>
          </a:p>
          <a:p>
            <a:r>
              <a:rPr lang="en-US" altLang="zh-CN" sz="2400" b="1">
                <a:latin typeface="仿宋" charset="0"/>
                <a:ea typeface="仿宋" charset="0"/>
                <a:cs typeface="仿宋" charset="0"/>
              </a:rPr>
              <a:t>      </a:t>
            </a:r>
            <a:r>
              <a:rPr lang="zh-CN" altLang="en-US" sz="2400" b="1">
                <a:latin typeface="仿宋" charset="0"/>
                <a:ea typeface="仿宋" charset="0"/>
                <a:cs typeface="仿宋" charset="0"/>
              </a:rPr>
              <a:t>宏观与微观、政治与经济？</a:t>
            </a:r>
            <a:endParaRPr lang="zh-CN" altLang="en-US" sz="2400" b="1">
              <a:latin typeface="仿宋" charset="0"/>
              <a:ea typeface="仿宋" charset="0"/>
              <a:cs typeface="仿宋"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3017995" y="-315"/>
            <a:ext cx="8268521" cy="6861810"/>
          </a:xfrm>
          <a:prstGeom prst="rect">
            <a:avLst/>
          </a:prstGeom>
          <a:noFill/>
          <a:ln w="19050">
            <a:noFill/>
            <a:miter lim="800000"/>
          </a:ln>
        </p:spPr>
        <p:txBody>
          <a:bodyPr lIns="43135" tIns="43135" rIns="43135" bIns="43135">
            <a:spAutoFit/>
          </a:bodyPr>
          <a:lstStyle/>
          <a:p>
            <a:pPr marL="421640" indent="-421640" algn="ctr">
              <a:spcBef>
                <a:spcPct val="0"/>
              </a:spcBef>
            </a:pPr>
            <a:r>
              <a:rPr lang="zh-CN" altLang="en-US" sz="2580" dirty="0">
                <a:latin typeface="仿宋" charset="0"/>
                <a:ea typeface="仿宋" charset="0"/>
                <a:cs typeface="仿宋" charset="0"/>
              </a:rPr>
              <a:t>课程结构</a:t>
            </a:r>
            <a:endParaRPr lang="zh-CN" altLang="en-US" sz="2580" dirty="0">
              <a:latin typeface="仿宋" charset="0"/>
              <a:ea typeface="仿宋" charset="0"/>
              <a:cs typeface="仿宋" charset="0"/>
            </a:endParaRPr>
          </a:p>
          <a:p>
            <a:pPr marL="421640" indent="-421640"/>
            <a:r>
              <a:rPr lang="zh-CN" altLang="en-US" sz="1660" dirty="0">
                <a:latin typeface="仿宋" charset="0"/>
                <a:ea typeface="仿宋" charset="0"/>
                <a:cs typeface="仿宋" charset="0"/>
              </a:rPr>
              <a:t>                                        总论 </a:t>
            </a:r>
            <a:endParaRPr lang="en-US" altLang="zh-CN" sz="1660" dirty="0">
              <a:latin typeface="仿宋" charset="0"/>
              <a:ea typeface="仿宋" charset="0"/>
              <a:cs typeface="仿宋" charset="0"/>
            </a:endParaRPr>
          </a:p>
          <a:p>
            <a:pPr marL="421640" indent="-421640" algn="l"/>
            <a:r>
              <a:rPr lang="en-US" altLang="zh-CN" sz="1660" dirty="0">
                <a:latin typeface="仿宋" charset="0"/>
                <a:ea typeface="仿宋" charset="0"/>
                <a:cs typeface="仿宋" charset="0"/>
              </a:rPr>
              <a:t>  </a:t>
            </a:r>
            <a:r>
              <a:rPr lang="zh-CN" altLang="en-US" sz="1660" dirty="0">
                <a:latin typeface="仿宋" charset="0"/>
                <a:ea typeface="仿宋" charset="0"/>
                <a:cs typeface="仿宋" charset="0"/>
              </a:rPr>
              <a:t>导论</a:t>
            </a:r>
            <a:endParaRPr lang="zh-CN" altLang="en-US" sz="1660" dirty="0">
              <a:latin typeface="仿宋" charset="0"/>
              <a:ea typeface="仿宋" charset="0"/>
              <a:cs typeface="仿宋" charset="0"/>
            </a:endParaRPr>
          </a:p>
          <a:p>
            <a:pPr marL="421640" indent="-421640"/>
            <a:r>
              <a:rPr lang="zh-CN" altLang="en-US" sz="1660" dirty="0">
                <a:latin typeface="仿宋" charset="0"/>
                <a:ea typeface="仿宋" charset="0"/>
                <a:cs typeface="仿宋" charset="0"/>
              </a:rPr>
              <a:t>   </a:t>
            </a:r>
            <a:r>
              <a:rPr lang="en-US" altLang="zh-CN" sz="1660" dirty="0">
                <a:latin typeface="仿宋" charset="0"/>
                <a:ea typeface="仿宋" charset="0"/>
                <a:cs typeface="仿宋" charset="0"/>
              </a:rPr>
              <a:t>a</a:t>
            </a:r>
            <a:r>
              <a:rPr lang="zh-CN" altLang="en-US" sz="1660" dirty="0">
                <a:latin typeface="仿宋" charset="0"/>
                <a:ea typeface="仿宋" charset="0"/>
                <a:cs typeface="仿宋" charset="0"/>
              </a:rPr>
              <a:t>为什么研究日本经济</a:t>
            </a:r>
            <a:r>
              <a:rPr lang="en-US" altLang="zh-CN" sz="1660" dirty="0">
                <a:latin typeface="仿宋" charset="0"/>
                <a:ea typeface="仿宋" charset="0"/>
                <a:cs typeface="仿宋" charset="0"/>
              </a:rPr>
              <a:t>, </a:t>
            </a:r>
            <a:r>
              <a:rPr lang="zh-CN" altLang="en-US" sz="1660" dirty="0">
                <a:latin typeface="仿宋" charset="0"/>
                <a:ea typeface="仿宋" charset="0"/>
                <a:cs typeface="仿宋" charset="0"/>
              </a:rPr>
              <a:t>如何研究日本经济：问题意识与分析方法</a:t>
            </a:r>
            <a:r>
              <a:rPr lang="en-US" altLang="zh-CN" sz="1660" dirty="0">
                <a:latin typeface="仿宋" charset="0"/>
                <a:ea typeface="仿宋" charset="0"/>
                <a:cs typeface="仿宋" charset="0"/>
              </a:rPr>
              <a:t>;b</a:t>
            </a:r>
            <a:r>
              <a:rPr lang="zh-CN" altLang="en-US" sz="1660" dirty="0">
                <a:latin typeface="仿宋" charset="0"/>
                <a:ea typeface="仿宋" charset="0"/>
                <a:cs typeface="仿宋" charset="0"/>
              </a:rPr>
              <a:t>课程介绍</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a:t>
            </a:r>
            <a:r>
              <a:rPr lang="zh-CN" altLang="en-US" sz="1660" dirty="0">
                <a:latin typeface="仿宋" charset="0"/>
                <a:ea typeface="仿宋" charset="0"/>
                <a:cs typeface="仿宋" charset="0"/>
              </a:rPr>
              <a:t>第一单元</a:t>
            </a:r>
            <a:r>
              <a:rPr lang="en-US" altLang="zh-CN" sz="1660" dirty="0">
                <a:latin typeface="仿宋" charset="0"/>
                <a:ea typeface="仿宋" charset="0"/>
                <a:cs typeface="仿宋" charset="0"/>
              </a:rPr>
              <a:t> </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(2) </a:t>
            </a:r>
            <a:r>
              <a:rPr lang="zh-CN" altLang="en-US" sz="1660" dirty="0">
                <a:latin typeface="仿宋" charset="0"/>
                <a:ea typeface="仿宋" charset="0"/>
                <a:cs typeface="仿宋" charset="0"/>
              </a:rPr>
              <a:t> 日本经济的构造变化：宏观视角</a:t>
            </a:r>
            <a:endParaRPr lang="zh-CN" altLang="en-US" sz="1660" dirty="0">
              <a:latin typeface="仿宋" charset="0"/>
              <a:ea typeface="仿宋" charset="0"/>
              <a:cs typeface="仿宋" charset="0"/>
            </a:endParaRPr>
          </a:p>
          <a:p>
            <a:pPr marL="421640" indent="-421640"/>
            <a:r>
              <a:rPr lang="zh-CN" altLang="en-US" sz="1660" dirty="0">
                <a:latin typeface="仿宋" charset="0"/>
                <a:ea typeface="仿宋" charset="0"/>
                <a:cs typeface="仿宋" charset="0"/>
              </a:rPr>
              <a:t>         </a:t>
            </a:r>
            <a:r>
              <a:rPr lang="en-US" altLang="zh-CN" sz="1660" dirty="0">
                <a:latin typeface="仿宋" charset="0"/>
                <a:ea typeface="仿宋" charset="0"/>
                <a:cs typeface="仿宋" charset="0"/>
              </a:rPr>
              <a:t>a</a:t>
            </a:r>
            <a:r>
              <a:rPr lang="zh-CN" altLang="en-US" sz="1660" dirty="0">
                <a:latin typeface="仿宋" charset="0"/>
                <a:ea typeface="仿宋" charset="0"/>
                <a:cs typeface="仿宋" charset="0"/>
              </a:rPr>
              <a:t>战后日本经济简史</a:t>
            </a:r>
            <a:r>
              <a:rPr lang="en-US" altLang="zh-CN" sz="1660" dirty="0">
                <a:latin typeface="仿宋" charset="0"/>
                <a:ea typeface="仿宋" charset="0"/>
                <a:cs typeface="仿宋" charset="0"/>
              </a:rPr>
              <a:t>; b</a:t>
            </a:r>
            <a:r>
              <a:rPr lang="zh-CN" altLang="en-US" sz="1660" dirty="0">
                <a:latin typeface="仿宋" charset="0"/>
                <a:ea typeface="仿宋" charset="0"/>
                <a:cs typeface="仿宋" charset="0"/>
              </a:rPr>
              <a:t>日本经济的构造变化</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(3)</a:t>
            </a:r>
            <a:r>
              <a:rPr lang="zh-CN" altLang="en-US" sz="1660" dirty="0">
                <a:latin typeface="仿宋" charset="0"/>
                <a:ea typeface="仿宋" charset="0"/>
                <a:cs typeface="仿宋" charset="0"/>
              </a:rPr>
              <a:t> 企业主义（</a:t>
            </a:r>
            <a:r>
              <a:rPr lang="en-US" altLang="zh-CN" sz="1660" dirty="0">
                <a:latin typeface="仿宋" charset="0"/>
                <a:ea typeface="仿宋" charset="0"/>
                <a:cs typeface="仿宋" charset="0"/>
              </a:rPr>
              <a:t>1</a:t>
            </a:r>
            <a:r>
              <a:rPr lang="zh-CN" altLang="en-US" sz="1660" dirty="0">
                <a:latin typeface="仿宋" charset="0"/>
                <a:ea typeface="仿宋" charset="0"/>
                <a:cs typeface="仿宋" charset="0"/>
              </a:rPr>
              <a:t>）：日本型市场经济分析的起点</a:t>
            </a:r>
            <a:endParaRPr lang="zh-CN" altLang="en-US" sz="1660" dirty="0">
              <a:latin typeface="仿宋" charset="0"/>
              <a:ea typeface="仿宋" charset="0"/>
              <a:cs typeface="仿宋" charset="0"/>
            </a:endParaRPr>
          </a:p>
          <a:p>
            <a:pPr marL="421640" indent="-421640"/>
            <a:r>
              <a:rPr lang="zh-CN" altLang="en-US" sz="1660" dirty="0">
                <a:latin typeface="仿宋" charset="0"/>
                <a:ea typeface="仿宋" charset="0"/>
                <a:cs typeface="仿宋" charset="0"/>
              </a:rPr>
              <a:t>         </a:t>
            </a:r>
            <a:r>
              <a:rPr lang="en-US" altLang="zh-CN" sz="1660" dirty="0">
                <a:latin typeface="仿宋" charset="0"/>
                <a:ea typeface="仿宋" charset="0"/>
                <a:cs typeface="仿宋" charset="0"/>
              </a:rPr>
              <a:t>a </a:t>
            </a:r>
            <a:r>
              <a:rPr lang="zh-CN" altLang="en-US" sz="1660" dirty="0">
                <a:latin typeface="仿宋" charset="0"/>
                <a:ea typeface="仿宋" charset="0"/>
                <a:cs typeface="仿宋" charset="0"/>
              </a:rPr>
              <a:t>成长与危机：什么是企业主义</a:t>
            </a:r>
            <a:r>
              <a:rPr lang="en-US" altLang="zh-CN" sz="1660" dirty="0">
                <a:latin typeface="仿宋" charset="0"/>
                <a:ea typeface="仿宋" charset="0"/>
                <a:cs typeface="仿宋" charset="0"/>
              </a:rPr>
              <a:t>; b </a:t>
            </a:r>
            <a:r>
              <a:rPr lang="zh-CN" altLang="en-US" sz="1660" dirty="0">
                <a:latin typeface="仿宋" charset="0"/>
                <a:ea typeface="仿宋" charset="0"/>
                <a:cs typeface="仿宋" charset="0"/>
              </a:rPr>
              <a:t>傲慢与偏见：对立的理论及其根源</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(4)</a:t>
            </a:r>
            <a:r>
              <a:rPr lang="zh-CN" altLang="en-US" sz="1660" dirty="0">
                <a:latin typeface="仿宋" charset="0"/>
                <a:ea typeface="仿宋" charset="0"/>
                <a:cs typeface="仿宋" charset="0"/>
              </a:rPr>
              <a:t> 企业主义（</a:t>
            </a:r>
            <a:r>
              <a:rPr lang="en-US" altLang="zh-CN" sz="1660" dirty="0">
                <a:latin typeface="仿宋" charset="0"/>
                <a:ea typeface="仿宋" charset="0"/>
                <a:cs typeface="仿宋" charset="0"/>
              </a:rPr>
              <a:t>2</a:t>
            </a:r>
            <a:r>
              <a:rPr lang="zh-CN" altLang="en-US" sz="1660" dirty="0">
                <a:latin typeface="仿宋" charset="0"/>
                <a:ea typeface="仿宋" charset="0"/>
                <a:cs typeface="仿宋" charset="0"/>
              </a:rPr>
              <a:t>）：日本型企业的出现，洗练与制度化</a:t>
            </a:r>
            <a:endParaRPr lang="zh-CN" altLang="en-US" sz="1660" dirty="0">
              <a:latin typeface="仿宋" charset="0"/>
              <a:ea typeface="仿宋" charset="0"/>
              <a:cs typeface="仿宋" charset="0"/>
            </a:endParaRPr>
          </a:p>
          <a:p>
            <a:pPr marL="421640" indent="-421640" algn="ctr"/>
            <a:r>
              <a:rPr lang="zh-CN" altLang="en-US" sz="1660" dirty="0">
                <a:latin typeface="仿宋" charset="0"/>
                <a:ea typeface="仿宋" charset="0"/>
                <a:cs typeface="仿宋" charset="0"/>
                <a:sym typeface="+mn-ea"/>
              </a:rPr>
              <a:t>分论</a:t>
            </a:r>
            <a:endParaRPr lang="zh-CN" altLang="en-US" sz="1660" dirty="0">
              <a:latin typeface="仿宋" charset="0"/>
              <a:ea typeface="仿宋" charset="0"/>
              <a:cs typeface="仿宋" charset="0"/>
            </a:endParaRPr>
          </a:p>
          <a:p>
            <a:pPr marL="421640" indent="-421640"/>
            <a:r>
              <a:rPr lang="zh-CN" altLang="en-US" sz="1660" dirty="0">
                <a:latin typeface="仿宋" charset="0"/>
                <a:ea typeface="仿宋" charset="0"/>
                <a:cs typeface="仿宋" charset="0"/>
              </a:rPr>
              <a:t>  第二单元 经济学</a:t>
            </a:r>
            <a:r>
              <a:rPr lang="zh-CN" altLang="en-US" sz="1660" dirty="0">
                <a:latin typeface="仿宋" charset="0"/>
                <a:ea typeface="仿宋" charset="0"/>
                <a:cs typeface="仿宋" charset="0"/>
              </a:rPr>
              <a:t>视角：交易与</a:t>
            </a:r>
            <a:r>
              <a:rPr lang="zh-CN" altLang="en-US" sz="1660" dirty="0">
                <a:latin typeface="仿宋" charset="0"/>
                <a:ea typeface="仿宋" charset="0"/>
                <a:cs typeface="仿宋" charset="0"/>
              </a:rPr>
              <a:t>惯例                                   </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(5) </a:t>
            </a:r>
            <a:r>
              <a:rPr lang="zh-CN" altLang="en-US" sz="1660" dirty="0">
                <a:latin typeface="仿宋" charset="0"/>
                <a:ea typeface="仿宋" charset="0"/>
                <a:cs typeface="仿宋" charset="0"/>
              </a:rPr>
              <a:t>长期交易（</a:t>
            </a:r>
            <a:r>
              <a:rPr lang="en-US" altLang="zh-CN" sz="1660" dirty="0">
                <a:latin typeface="仿宋" charset="0"/>
                <a:ea typeface="仿宋" charset="0"/>
                <a:cs typeface="仿宋" charset="0"/>
              </a:rPr>
              <a:t>1</a:t>
            </a:r>
            <a:r>
              <a:rPr lang="zh-CN" altLang="en-US" sz="1660" dirty="0">
                <a:latin typeface="仿宋" charset="0"/>
                <a:ea typeface="仿宋" charset="0"/>
                <a:cs typeface="仿宋" charset="0"/>
              </a:rPr>
              <a:t>）：劳动市场与技能形成</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(6) </a:t>
            </a:r>
            <a:r>
              <a:rPr lang="zh-CN" altLang="en-US" sz="1660" dirty="0">
                <a:latin typeface="仿宋" charset="0"/>
                <a:ea typeface="仿宋" charset="0"/>
                <a:cs typeface="仿宋" charset="0"/>
              </a:rPr>
              <a:t>长期交易（</a:t>
            </a:r>
            <a:r>
              <a:rPr lang="en-US" altLang="zh-CN" sz="1660" dirty="0">
                <a:latin typeface="仿宋" charset="0"/>
                <a:ea typeface="仿宋" charset="0"/>
                <a:cs typeface="仿宋" charset="0"/>
              </a:rPr>
              <a:t>2</a:t>
            </a:r>
            <a:r>
              <a:rPr lang="zh-CN" altLang="en-US" sz="1660" dirty="0">
                <a:latin typeface="仿宋" charset="0"/>
                <a:ea typeface="仿宋" charset="0"/>
                <a:cs typeface="仿宋" charset="0"/>
              </a:rPr>
              <a:t>）：下请体系与经营效率</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(7) </a:t>
            </a:r>
            <a:r>
              <a:rPr lang="zh-CN" altLang="en-US" sz="1660" dirty="0">
                <a:latin typeface="仿宋" charset="0"/>
                <a:ea typeface="仿宋" charset="0"/>
                <a:cs typeface="仿宋" charset="0"/>
              </a:rPr>
              <a:t>长期交易（</a:t>
            </a:r>
            <a:r>
              <a:rPr lang="en-US" altLang="zh-CN" sz="1660" dirty="0">
                <a:latin typeface="仿宋" charset="0"/>
                <a:ea typeface="仿宋" charset="0"/>
                <a:cs typeface="仿宋" charset="0"/>
              </a:rPr>
              <a:t>3</a:t>
            </a:r>
            <a:r>
              <a:rPr lang="zh-CN" altLang="en-US" sz="1660" dirty="0">
                <a:latin typeface="仿宋" charset="0"/>
                <a:ea typeface="仿宋" charset="0"/>
                <a:cs typeface="仿宋" charset="0"/>
              </a:rPr>
              <a:t>）：主力银行制与监督机制</a:t>
            </a:r>
            <a:endParaRPr lang="zh-CN" altLang="en-US" sz="1660" dirty="0">
              <a:latin typeface="仿宋" charset="0"/>
              <a:ea typeface="仿宋" charset="0"/>
              <a:cs typeface="仿宋" charset="0"/>
            </a:endParaRPr>
          </a:p>
          <a:p>
            <a:pPr marL="421640" indent="-421640"/>
            <a:r>
              <a:rPr lang="zh-CN" altLang="en-US" sz="1660" dirty="0">
                <a:latin typeface="仿宋" charset="0"/>
                <a:ea typeface="仿宋" charset="0"/>
                <a:cs typeface="仿宋" charset="0"/>
              </a:rPr>
              <a:t> </a:t>
            </a:r>
            <a:r>
              <a:rPr lang="en-US" altLang="zh-CN" sz="1660" dirty="0">
                <a:latin typeface="仿宋" charset="0"/>
                <a:ea typeface="仿宋" charset="0"/>
                <a:cs typeface="仿宋" charset="0"/>
              </a:rPr>
              <a:t> </a:t>
            </a:r>
            <a:r>
              <a:rPr lang="zh-CN" altLang="en-US" sz="1660" dirty="0">
                <a:latin typeface="仿宋" charset="0"/>
                <a:ea typeface="仿宋" charset="0"/>
                <a:cs typeface="仿宋" charset="0"/>
              </a:rPr>
              <a:t>第三单元</a:t>
            </a:r>
            <a:r>
              <a:rPr lang="en-US" altLang="zh-CN" sz="1660" dirty="0">
                <a:latin typeface="仿宋" charset="0"/>
                <a:ea typeface="仿宋" charset="0"/>
                <a:cs typeface="仿宋" charset="0"/>
              </a:rPr>
              <a:t> </a:t>
            </a:r>
            <a:r>
              <a:rPr lang="zh-CN" altLang="en-US" sz="1660" dirty="0">
                <a:latin typeface="仿宋" charset="0"/>
                <a:ea typeface="仿宋" charset="0"/>
                <a:cs typeface="仿宋" charset="0"/>
              </a:rPr>
              <a:t>管理学分析：战略与</a:t>
            </a:r>
            <a:r>
              <a:rPr lang="zh-CN" altLang="en-US" sz="1660" dirty="0">
                <a:latin typeface="仿宋" charset="0"/>
                <a:ea typeface="仿宋" charset="0"/>
                <a:cs typeface="仿宋" charset="0"/>
              </a:rPr>
              <a:t>创新</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(8) </a:t>
            </a:r>
            <a:r>
              <a:rPr lang="zh-CN" altLang="en-US" sz="1660" dirty="0">
                <a:latin typeface="仿宋" charset="0"/>
                <a:ea typeface="仿宋" charset="0"/>
                <a:cs typeface="仿宋" charset="0"/>
              </a:rPr>
              <a:t>日本企业的经营战略（</a:t>
            </a:r>
            <a:r>
              <a:rPr lang="en-US" altLang="zh-CN" sz="1660" dirty="0">
                <a:latin typeface="仿宋" charset="0"/>
                <a:ea typeface="仿宋" charset="0"/>
                <a:cs typeface="仿宋" charset="0"/>
              </a:rPr>
              <a:t>1</a:t>
            </a:r>
            <a:r>
              <a:rPr lang="zh-CN" altLang="en-US" sz="1660" dirty="0">
                <a:latin typeface="仿宋" charset="0"/>
                <a:ea typeface="仿宋" charset="0"/>
                <a:cs typeface="仿宋" charset="0"/>
              </a:rPr>
              <a:t>）：定位还是能力积累？</a:t>
            </a:r>
            <a:endParaRPr lang="en-US" altLang="zh-CN"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(9) </a:t>
            </a:r>
            <a:r>
              <a:rPr lang="zh-CN" altLang="en-US" sz="1660" dirty="0">
                <a:latin typeface="仿宋" charset="0"/>
                <a:ea typeface="仿宋" charset="0"/>
                <a:cs typeface="仿宋" charset="0"/>
              </a:rPr>
              <a:t>日本企业的经营战略（</a:t>
            </a:r>
            <a:r>
              <a:rPr lang="en-US" altLang="zh-CN" sz="1660" dirty="0">
                <a:latin typeface="仿宋" charset="0"/>
                <a:ea typeface="仿宋" charset="0"/>
                <a:cs typeface="仿宋" charset="0"/>
              </a:rPr>
              <a:t>2</a:t>
            </a:r>
            <a:r>
              <a:rPr lang="zh-CN" altLang="en-US" sz="1660" dirty="0">
                <a:latin typeface="仿宋" charset="0"/>
                <a:ea typeface="仿宋" charset="0"/>
                <a:cs typeface="仿宋" charset="0"/>
              </a:rPr>
              <a:t>）：创新方式的创新？</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(10) </a:t>
            </a:r>
            <a:r>
              <a:rPr lang="zh-CN" altLang="en-US" sz="1660" dirty="0">
                <a:latin typeface="仿宋" charset="0"/>
                <a:ea typeface="仿宋" charset="0"/>
                <a:cs typeface="仿宋" charset="0"/>
              </a:rPr>
              <a:t>日本企业的经营战略（</a:t>
            </a:r>
            <a:r>
              <a:rPr lang="en-US" altLang="zh-CN" sz="1660" dirty="0">
                <a:latin typeface="仿宋" charset="0"/>
                <a:ea typeface="仿宋" charset="0"/>
                <a:cs typeface="仿宋" charset="0"/>
              </a:rPr>
              <a:t>3</a:t>
            </a:r>
            <a:r>
              <a:rPr lang="zh-CN" altLang="en-US" sz="1660" dirty="0">
                <a:latin typeface="仿宋" charset="0"/>
                <a:ea typeface="仿宋" charset="0"/>
                <a:cs typeface="仿宋" charset="0"/>
              </a:rPr>
              <a:t>）：从业员主权还是股东主权？</a:t>
            </a:r>
            <a:endParaRPr lang="zh-CN" altLang="en-US" sz="1660" dirty="0">
              <a:latin typeface="仿宋" charset="0"/>
              <a:ea typeface="仿宋" charset="0"/>
              <a:cs typeface="仿宋" charset="0"/>
            </a:endParaRPr>
          </a:p>
          <a:p>
            <a:pPr marL="421640" indent="-421640"/>
            <a:r>
              <a:rPr lang="zh-CN" altLang="en-US" sz="1660" dirty="0">
                <a:latin typeface="仿宋" charset="0"/>
                <a:ea typeface="仿宋" charset="0"/>
                <a:cs typeface="仿宋" charset="0"/>
              </a:rPr>
              <a:t> </a:t>
            </a:r>
            <a:r>
              <a:rPr lang="en-US" altLang="zh-CN" sz="1660" dirty="0">
                <a:latin typeface="仿宋" charset="0"/>
                <a:ea typeface="仿宋" charset="0"/>
                <a:cs typeface="仿宋" charset="0"/>
              </a:rPr>
              <a:t> </a:t>
            </a:r>
            <a:r>
              <a:rPr lang="zh-CN" altLang="en-US" sz="1660" dirty="0">
                <a:latin typeface="仿宋" charset="0"/>
                <a:ea typeface="仿宋" charset="0"/>
                <a:cs typeface="仿宋" charset="0"/>
              </a:rPr>
              <a:t>第</a:t>
            </a:r>
            <a:r>
              <a:rPr lang="zh-CN" altLang="en-US" sz="1660" dirty="0">
                <a:latin typeface="仿宋" charset="0"/>
                <a:ea typeface="仿宋" charset="0"/>
                <a:cs typeface="仿宋" charset="0"/>
              </a:rPr>
              <a:t>四单元</a:t>
            </a:r>
            <a:r>
              <a:rPr lang="en-US" altLang="zh-CN" sz="1660" dirty="0">
                <a:latin typeface="仿宋" charset="0"/>
                <a:ea typeface="仿宋" charset="0"/>
                <a:cs typeface="仿宋" charset="0"/>
              </a:rPr>
              <a:t> </a:t>
            </a:r>
            <a:r>
              <a:rPr lang="zh-CN" altLang="en-US" sz="1660" dirty="0">
                <a:latin typeface="仿宋" charset="0"/>
                <a:ea typeface="仿宋" charset="0"/>
                <a:cs typeface="仿宋" charset="0"/>
              </a:rPr>
              <a:t>政策与</a:t>
            </a:r>
            <a:r>
              <a:rPr lang="zh-CN" altLang="en-US" sz="1660" dirty="0">
                <a:latin typeface="仿宋" charset="0"/>
                <a:ea typeface="仿宋" charset="0"/>
                <a:cs typeface="仿宋" charset="0"/>
              </a:rPr>
              <a:t>政治 </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(11) </a:t>
            </a:r>
            <a:r>
              <a:rPr lang="zh-CN" altLang="en-US" sz="1660" dirty="0">
                <a:latin typeface="仿宋" charset="0"/>
                <a:ea typeface="仿宋" charset="0"/>
                <a:cs typeface="仿宋" charset="0"/>
              </a:rPr>
              <a:t>产业政策争论</a:t>
            </a:r>
            <a:r>
              <a:rPr lang="en-US" altLang="zh-CN" sz="1660" dirty="0">
                <a:latin typeface="仿宋" charset="0"/>
                <a:ea typeface="仿宋" charset="0"/>
                <a:cs typeface="仿宋" charset="0"/>
              </a:rPr>
              <a:t>(1)</a:t>
            </a:r>
            <a:endParaRPr lang="en-US" altLang="zh-CN"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(12) </a:t>
            </a:r>
            <a:r>
              <a:rPr lang="zh-CN" altLang="en-US" sz="1660" dirty="0">
                <a:latin typeface="仿宋" charset="0"/>
                <a:ea typeface="仿宋" charset="0"/>
                <a:cs typeface="仿宋" charset="0"/>
              </a:rPr>
              <a:t>产业政策争论</a:t>
            </a:r>
            <a:r>
              <a:rPr lang="en-US" altLang="zh-CN" sz="1660" dirty="0">
                <a:latin typeface="仿宋" charset="0"/>
                <a:ea typeface="仿宋" charset="0"/>
                <a:cs typeface="仿宋" charset="0"/>
              </a:rPr>
              <a:t>(2)</a:t>
            </a:r>
            <a:endParaRPr lang="en-US" altLang="zh-CN"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(13) </a:t>
            </a:r>
            <a:r>
              <a:rPr lang="zh-CN" altLang="en-US" sz="1660" dirty="0">
                <a:latin typeface="仿宋" charset="0"/>
                <a:ea typeface="仿宋" charset="0"/>
                <a:cs typeface="仿宋" charset="0"/>
              </a:rPr>
              <a:t>泡沫经济的形成与崩溃</a:t>
            </a:r>
            <a:r>
              <a:rPr lang="en-US" altLang="zh-CN" sz="1660" dirty="0">
                <a:latin typeface="仿宋" charset="0"/>
                <a:ea typeface="仿宋" charset="0"/>
                <a:cs typeface="仿宋" charset="0"/>
              </a:rPr>
              <a:t> </a:t>
            </a:r>
            <a:r>
              <a:rPr lang="zh-CN" altLang="en-US" sz="1660" dirty="0">
                <a:latin typeface="仿宋" charset="0"/>
                <a:ea typeface="仿宋" charset="0"/>
                <a:cs typeface="仿宋" charset="0"/>
              </a:rPr>
              <a:t>国内</a:t>
            </a:r>
            <a:r>
              <a:rPr lang="zh-CN" altLang="en-US" sz="1660" dirty="0">
                <a:latin typeface="仿宋" charset="0"/>
                <a:ea typeface="仿宋" charset="0"/>
                <a:cs typeface="仿宋" charset="0"/>
              </a:rPr>
              <a:t>经济政策</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(14) </a:t>
            </a:r>
            <a:r>
              <a:rPr lang="zh-CN" altLang="en-US" sz="1660" dirty="0">
                <a:latin typeface="仿宋" charset="0"/>
                <a:ea typeface="仿宋" charset="0"/>
                <a:cs typeface="仿宋" charset="0"/>
              </a:rPr>
              <a:t>中日经济关系</a:t>
            </a:r>
            <a:r>
              <a:rPr lang="en-US" altLang="zh-CN" sz="1660" dirty="0">
                <a:latin typeface="仿宋" charset="0"/>
                <a:ea typeface="仿宋" charset="0"/>
                <a:cs typeface="仿宋" charset="0"/>
              </a:rPr>
              <a:t>          </a:t>
            </a:r>
            <a:r>
              <a:rPr lang="zh-CN" altLang="en-US" sz="1660" dirty="0">
                <a:latin typeface="仿宋" charset="0"/>
                <a:ea typeface="仿宋" charset="0"/>
                <a:cs typeface="仿宋" charset="0"/>
              </a:rPr>
              <a:t>国际</a:t>
            </a:r>
            <a:r>
              <a:rPr lang="zh-CN" altLang="en-US" sz="1660" dirty="0">
                <a:latin typeface="仿宋" charset="0"/>
                <a:ea typeface="仿宋" charset="0"/>
                <a:cs typeface="仿宋" charset="0"/>
              </a:rPr>
              <a:t>经济政策</a:t>
            </a:r>
            <a:endParaRPr lang="zh-CN" altLang="en-US"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a:t>
            </a:r>
            <a:r>
              <a:rPr lang="zh-CN" altLang="en-US" sz="1660" dirty="0">
                <a:latin typeface="仿宋" charset="0"/>
                <a:ea typeface="仿宋" charset="0"/>
                <a:cs typeface="仿宋" charset="0"/>
              </a:rPr>
              <a:t>总论 </a:t>
            </a:r>
            <a:endParaRPr lang="en-US" altLang="zh-CN" sz="1660" dirty="0">
              <a:latin typeface="仿宋" charset="0"/>
              <a:ea typeface="仿宋" charset="0"/>
              <a:cs typeface="仿宋" charset="0"/>
            </a:endParaRPr>
          </a:p>
          <a:p>
            <a:pPr marL="421640" indent="-421640"/>
            <a:r>
              <a:rPr lang="en-US" altLang="zh-CN" sz="1660" dirty="0">
                <a:latin typeface="仿宋" charset="0"/>
                <a:ea typeface="仿宋" charset="0"/>
                <a:cs typeface="仿宋" charset="0"/>
              </a:rPr>
              <a:t>  (15) </a:t>
            </a:r>
            <a:r>
              <a:rPr lang="zh-CN" altLang="en-US" sz="1660" dirty="0">
                <a:latin typeface="仿宋" charset="0"/>
                <a:ea typeface="仿宋" charset="0"/>
                <a:cs typeface="仿宋" charset="0"/>
              </a:rPr>
              <a:t>市场经济多样性视野下的日本经济论</a:t>
            </a:r>
            <a:endParaRPr lang="zh-CN" altLang="en-US" sz="1660" dirty="0">
              <a:latin typeface="仿宋" charset="0"/>
              <a:ea typeface="仿宋" charset="0"/>
              <a:cs typeface="仿宋" charset="0"/>
            </a:endParaRPr>
          </a:p>
        </p:txBody>
      </p:sp>
      <p:pic>
        <p:nvPicPr>
          <p:cNvPr id="6" name="图片 5"/>
          <p:cNvPicPr>
            <a:picLocks noChangeAspect="1"/>
          </p:cNvPicPr>
          <p:nvPr/>
        </p:nvPicPr>
        <p:blipFill>
          <a:blip r:embed="rId1"/>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6"/>
          <p:cNvSpPr>
            <a:spLocks noChangeArrowheads="1"/>
          </p:cNvSpPr>
          <p:nvPr/>
        </p:nvSpPr>
        <p:spPr bwMode="auto">
          <a:xfrm>
            <a:off x="3072801" y="1377246"/>
            <a:ext cx="7905648" cy="3841115"/>
          </a:xfrm>
          <a:prstGeom prst="rect">
            <a:avLst/>
          </a:prstGeom>
          <a:noFill/>
          <a:ln w="19050">
            <a:noFill/>
            <a:miter lim="800000"/>
          </a:ln>
        </p:spPr>
        <p:txBody>
          <a:bodyPr lIns="43135" tIns="43135" rIns="43135" bIns="43135">
            <a:spAutoFit/>
          </a:bodyPr>
          <a:lstStyle/>
          <a:p>
            <a:pPr algn="ctr"/>
            <a:r>
              <a:rPr lang="zh-CN" altLang="en-US" sz="2210" dirty="0">
                <a:latin typeface="仿宋" charset="0"/>
                <a:ea typeface="仿宋" charset="0"/>
                <a:cs typeface="仿宋" charset="0"/>
              </a:rPr>
              <a:t>标准</a:t>
            </a:r>
            <a:r>
              <a:rPr lang="zh-CN" altLang="en-CA" sz="2210" dirty="0">
                <a:latin typeface="仿宋" charset="0"/>
                <a:ea typeface="仿宋" charset="0"/>
                <a:cs typeface="仿宋" charset="0"/>
              </a:rPr>
              <a:t>、要求、目标</a:t>
            </a:r>
            <a:endParaRPr lang="zh-CN" altLang="en-CA" sz="2210" dirty="0">
              <a:latin typeface="仿宋" charset="0"/>
              <a:ea typeface="仿宋" charset="0"/>
              <a:cs typeface="仿宋" charset="0"/>
            </a:endParaRPr>
          </a:p>
          <a:p>
            <a:r>
              <a:rPr lang="zh-CN" altLang="en-US" sz="1845" dirty="0">
                <a:latin typeface="仿宋" charset="0"/>
                <a:ea typeface="仿宋" charset="0"/>
                <a:cs typeface="仿宋" charset="0"/>
              </a:rPr>
              <a:t>标准</a:t>
            </a:r>
            <a:endParaRPr lang="zh-CN" altLang="en-CA" sz="1845" dirty="0">
              <a:latin typeface="仿宋" charset="0"/>
              <a:ea typeface="仿宋" charset="0"/>
              <a:cs typeface="仿宋" charset="0"/>
            </a:endParaRPr>
          </a:p>
          <a:p>
            <a:r>
              <a:rPr lang="zh-CN" altLang="en-CA" sz="1845" dirty="0">
                <a:latin typeface="仿宋" charset="0"/>
                <a:ea typeface="仿宋" charset="0"/>
                <a:cs typeface="仿宋" charset="0"/>
              </a:rPr>
              <a:t>        经济、管理类专业专业课的水准</a:t>
            </a:r>
            <a:endParaRPr lang="zh-CN" altLang="en-CA" sz="1845" dirty="0">
              <a:latin typeface="仿宋" charset="0"/>
              <a:ea typeface="仿宋" charset="0"/>
              <a:cs typeface="仿宋" charset="0"/>
            </a:endParaRPr>
          </a:p>
          <a:p>
            <a:r>
              <a:rPr lang="zh-CN" altLang="en-CA" sz="1845" dirty="0">
                <a:latin typeface="仿宋" charset="0"/>
                <a:ea typeface="仿宋" charset="0"/>
                <a:cs typeface="仿宋" charset="0"/>
              </a:rPr>
              <a:t>        在保持水准的基础上让具有不同学科背景的同学理解基本内容</a:t>
            </a:r>
            <a:endParaRPr lang="zh-CN" altLang="en-CA" sz="1845" dirty="0">
              <a:latin typeface="仿宋" charset="0"/>
              <a:ea typeface="仿宋" charset="0"/>
              <a:cs typeface="仿宋" charset="0"/>
            </a:endParaRPr>
          </a:p>
          <a:p>
            <a:r>
              <a:rPr lang="zh-CN" altLang="en-CA" sz="1845" dirty="0">
                <a:latin typeface="仿宋" charset="0"/>
                <a:ea typeface="仿宋" charset="0"/>
                <a:cs typeface="仿宋" charset="0"/>
              </a:rPr>
              <a:t>        正常情况下</a:t>
            </a:r>
            <a:r>
              <a:rPr lang="en-CA" altLang="zh-CN" sz="1845" dirty="0">
                <a:latin typeface="仿宋" charset="0"/>
                <a:ea typeface="仿宋" charset="0"/>
                <a:cs typeface="仿宋" charset="0"/>
              </a:rPr>
              <a:t>24</a:t>
            </a:r>
            <a:r>
              <a:rPr lang="zh-CN" altLang="en-CA" sz="1845" dirty="0">
                <a:latin typeface="仿宋" charset="0"/>
                <a:ea typeface="仿宋" charset="0"/>
                <a:cs typeface="仿宋" charset="0"/>
              </a:rPr>
              <a:t>小时内回复邮件</a:t>
            </a:r>
            <a:endParaRPr lang="zh-CN" altLang="en-CA" sz="1845" dirty="0">
              <a:latin typeface="仿宋" charset="0"/>
              <a:ea typeface="仿宋" charset="0"/>
              <a:cs typeface="仿宋" charset="0"/>
            </a:endParaRPr>
          </a:p>
          <a:p>
            <a:r>
              <a:rPr lang="zh-CN" altLang="en-CA" sz="1845" dirty="0">
                <a:latin typeface="仿宋" charset="0"/>
                <a:ea typeface="仿宋" charset="0"/>
                <a:cs typeface="仿宋" charset="0"/>
              </a:rPr>
              <a:t>要求</a:t>
            </a:r>
            <a:endParaRPr lang="zh-CN" altLang="en-CA" sz="1845" dirty="0">
              <a:latin typeface="仿宋" charset="0"/>
              <a:ea typeface="仿宋" charset="0"/>
              <a:cs typeface="仿宋" charset="0"/>
            </a:endParaRPr>
          </a:p>
          <a:p>
            <a:r>
              <a:rPr lang="zh-CN" altLang="en-CA" sz="1845" dirty="0">
                <a:latin typeface="仿宋" charset="0"/>
                <a:ea typeface="仿宋" charset="0"/>
                <a:cs typeface="仿宋" charset="0"/>
              </a:rPr>
              <a:t>        在课堂上认真听讲，</a:t>
            </a:r>
            <a:r>
              <a:rPr lang="zh-CN" altLang="en-CA" sz="1845" dirty="0">
                <a:latin typeface="仿宋" charset="0"/>
                <a:ea typeface="仿宋" charset="0"/>
                <a:cs typeface="仿宋" charset="0"/>
              </a:rPr>
              <a:t>课后积极提</a:t>
            </a:r>
            <a:r>
              <a:rPr lang="zh-CN" altLang="en-US" sz="1845" dirty="0">
                <a:latin typeface="仿宋" charset="0"/>
                <a:ea typeface="仿宋" charset="0"/>
                <a:cs typeface="仿宋" charset="0"/>
              </a:rPr>
              <a:t>问</a:t>
            </a:r>
            <a:endParaRPr lang="zh-CN" altLang="en-CA" sz="1845" dirty="0">
              <a:latin typeface="仿宋" charset="0"/>
              <a:ea typeface="仿宋" charset="0"/>
              <a:cs typeface="仿宋" charset="0"/>
            </a:endParaRPr>
          </a:p>
          <a:p>
            <a:r>
              <a:rPr lang="en-CA" altLang="zh-CN" sz="1845" dirty="0">
                <a:latin typeface="仿宋" charset="0"/>
                <a:ea typeface="仿宋" charset="0"/>
                <a:cs typeface="仿宋" charset="0"/>
              </a:rPr>
              <a:t>        </a:t>
            </a:r>
            <a:r>
              <a:rPr lang="zh-CN" altLang="en-CA" sz="1845" dirty="0">
                <a:latin typeface="仿宋" charset="0"/>
                <a:ea typeface="仿宋" charset="0"/>
                <a:cs typeface="仿宋" charset="0"/>
              </a:rPr>
              <a:t>缺席</a:t>
            </a:r>
            <a:r>
              <a:rPr lang="zh-CN" altLang="en-US" sz="1845" dirty="0">
                <a:latin typeface="仿宋" charset="0"/>
                <a:ea typeface="仿宋" charset="0"/>
                <a:cs typeface="仿宋" charset="0"/>
              </a:rPr>
              <a:t>不超过</a:t>
            </a:r>
            <a:r>
              <a:rPr lang="zh-CN" altLang="en-US" sz="1845" dirty="0">
                <a:latin typeface="仿宋" charset="0"/>
                <a:ea typeface="仿宋" charset="0"/>
                <a:cs typeface="仿宋" charset="0"/>
              </a:rPr>
              <a:t>两次</a:t>
            </a:r>
            <a:endParaRPr lang="zh-CN" altLang="en-CA" sz="1845" dirty="0">
              <a:latin typeface="仿宋" charset="0"/>
              <a:ea typeface="仿宋" charset="0"/>
              <a:cs typeface="仿宋" charset="0"/>
            </a:endParaRPr>
          </a:p>
          <a:p>
            <a:r>
              <a:rPr lang="zh-CN" altLang="en-CA" sz="1845" dirty="0">
                <a:latin typeface="仿宋" charset="0"/>
                <a:ea typeface="仿宋" charset="0"/>
                <a:cs typeface="仿宋" charset="0"/>
              </a:rPr>
              <a:t>        认真完成阅读要求</a:t>
            </a:r>
            <a:endParaRPr lang="zh-CN" altLang="en-CA" sz="1845" dirty="0">
              <a:latin typeface="仿宋" charset="0"/>
              <a:ea typeface="仿宋" charset="0"/>
              <a:cs typeface="仿宋" charset="0"/>
            </a:endParaRPr>
          </a:p>
          <a:p>
            <a:r>
              <a:rPr lang="zh-CN" altLang="en-CA" sz="1845" dirty="0">
                <a:latin typeface="仿宋" charset="0"/>
                <a:ea typeface="仿宋" charset="0"/>
                <a:cs typeface="仿宋" charset="0"/>
              </a:rPr>
              <a:t>目标</a:t>
            </a:r>
            <a:endParaRPr lang="zh-CN" altLang="en-CA" sz="1845" dirty="0">
              <a:latin typeface="仿宋" charset="0"/>
              <a:ea typeface="仿宋" charset="0"/>
              <a:cs typeface="仿宋" charset="0"/>
            </a:endParaRPr>
          </a:p>
          <a:p>
            <a:r>
              <a:rPr lang="zh-CN" altLang="en-CA" sz="1845" dirty="0">
                <a:latin typeface="仿宋" charset="0"/>
                <a:ea typeface="仿宋" charset="0"/>
                <a:cs typeface="仿宋" charset="0"/>
              </a:rPr>
              <a:t>        把握日本经济的基本结构和逻辑</a:t>
            </a:r>
            <a:endParaRPr lang="zh-CN" altLang="en-CA" sz="1845" dirty="0">
              <a:latin typeface="仿宋" charset="0"/>
              <a:ea typeface="仿宋" charset="0"/>
              <a:cs typeface="仿宋" charset="0"/>
            </a:endParaRPr>
          </a:p>
          <a:p>
            <a:r>
              <a:rPr lang="zh-CN" altLang="en-CA" sz="1845" dirty="0">
                <a:latin typeface="仿宋" charset="0"/>
                <a:ea typeface="仿宋" charset="0"/>
                <a:cs typeface="仿宋" charset="0"/>
              </a:rPr>
              <a:t>        超越</a:t>
            </a:r>
            <a:r>
              <a:rPr lang="zh-CN" altLang="en-CA" sz="1845" dirty="0">
                <a:latin typeface="仿宋" charset="0"/>
                <a:ea typeface="仿宋" charset="0"/>
                <a:cs typeface="仿宋" charset="0"/>
              </a:rPr>
              <a:t>一般财经评论员的认识水平</a:t>
            </a:r>
            <a:endParaRPr lang="zh-CN" altLang="en-CA" sz="1845" dirty="0">
              <a:latin typeface="仿宋" charset="0"/>
              <a:ea typeface="仿宋" charset="0"/>
              <a:cs typeface="仿宋" charset="0"/>
            </a:endParaRPr>
          </a:p>
          <a:p>
            <a:r>
              <a:rPr lang="zh-CN" altLang="en-CA" sz="1845" dirty="0">
                <a:latin typeface="仿宋" charset="0"/>
                <a:ea typeface="仿宋" charset="0"/>
                <a:cs typeface="仿宋" charset="0"/>
              </a:rPr>
              <a:t>        理解市场经济多样性的学术依据</a:t>
            </a:r>
            <a:endParaRPr lang="zh-CN" altLang="en-CA" sz="1845" dirty="0">
              <a:latin typeface="仿宋" charset="0"/>
              <a:ea typeface="仿宋" charset="0"/>
              <a:cs typeface="仿宋" charset="0"/>
            </a:endParaRPr>
          </a:p>
        </p:txBody>
      </p:sp>
      <p:pic>
        <p:nvPicPr>
          <p:cNvPr id="6" name="图片 5"/>
          <p:cNvPicPr>
            <a:picLocks noChangeAspect="1"/>
          </p:cNvPicPr>
          <p:nvPr/>
        </p:nvPicPr>
        <p:blipFill>
          <a:blip r:embed="rId1"/>
          <a:stretch>
            <a:fillRect/>
          </a:stretch>
        </p:blipFill>
        <p:spPr>
          <a:xfrm>
            <a:off x="0" y="2837815"/>
            <a:ext cx="1961515" cy="64516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5"/>
          <p:cNvPicPr>
            <a:picLocks noChangeAspect="1" noChangeArrowheads="1"/>
          </p:cNvPicPr>
          <p:nvPr/>
        </p:nvPicPr>
        <p:blipFill>
          <a:blip r:embed="rId1" cstate="print"/>
          <a:srcRect/>
          <a:stretch>
            <a:fillRect/>
          </a:stretch>
        </p:blipFill>
        <p:spPr bwMode="auto">
          <a:xfrm>
            <a:off x="3350895" y="3865245"/>
            <a:ext cx="2199640" cy="2168525"/>
          </a:xfrm>
          <a:prstGeom prst="rect">
            <a:avLst/>
          </a:prstGeom>
          <a:noFill/>
          <a:ln w="9525">
            <a:noFill/>
            <a:miter lim="800000"/>
            <a:headEnd/>
            <a:tailEnd/>
          </a:ln>
        </p:spPr>
      </p:pic>
      <p:sp>
        <p:nvSpPr>
          <p:cNvPr id="35845" name="Rectangle 6"/>
          <p:cNvSpPr>
            <a:spLocks noChangeArrowheads="1"/>
          </p:cNvSpPr>
          <p:nvPr/>
        </p:nvSpPr>
        <p:spPr bwMode="auto">
          <a:xfrm>
            <a:off x="5982710" y="970552"/>
            <a:ext cx="5429920" cy="4856480"/>
          </a:xfrm>
          <a:prstGeom prst="rect">
            <a:avLst/>
          </a:prstGeom>
          <a:noFill/>
          <a:ln w="19050">
            <a:noFill/>
            <a:miter lim="800000"/>
          </a:ln>
        </p:spPr>
        <p:txBody>
          <a:bodyPr lIns="43135" tIns="43135" rIns="43135" bIns="43135">
            <a:spAutoFit/>
          </a:bodyPr>
          <a:lstStyle/>
          <a:p>
            <a:pPr algn="ctr"/>
            <a:r>
              <a:rPr lang="zh-CN" altLang="en-CA" sz="2210" b="1" dirty="0">
                <a:latin typeface="微软雅黑" panose="020B0503020204020204" pitchFamily="34" charset="-122"/>
                <a:ea typeface="微软雅黑" panose="020B0503020204020204" pitchFamily="34" charset="-122"/>
              </a:rPr>
              <a:t>阅读材料</a:t>
            </a:r>
            <a:endParaRPr lang="zh-CN" altLang="en-CA" sz="2210" dirty="0">
              <a:latin typeface="微软雅黑" panose="020B0503020204020204" pitchFamily="34" charset="-122"/>
              <a:ea typeface="微软雅黑" panose="020B0503020204020204" pitchFamily="34" charset="-122"/>
            </a:endParaRPr>
          </a:p>
          <a:p>
            <a:r>
              <a:rPr lang="zh-CN" altLang="en-CA" sz="1600" dirty="0">
                <a:latin typeface="仿宋" charset="0"/>
                <a:ea typeface="仿宋" charset="0"/>
                <a:cs typeface="仿宋" charset="0"/>
              </a:rPr>
              <a:t>南亮进</a:t>
            </a:r>
            <a:r>
              <a:rPr lang="en-US" altLang="zh-CN" sz="1600" dirty="0">
                <a:latin typeface="仿宋" charset="0"/>
                <a:ea typeface="仿宋" charset="0"/>
                <a:cs typeface="仿宋" charset="0"/>
              </a:rPr>
              <a:t>(1992)</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日本的经济发展</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经济管理出版社。</a:t>
            </a:r>
            <a:endParaRPr lang="zh-CN" altLang="en-CA" sz="1600" dirty="0">
              <a:latin typeface="仿宋" charset="0"/>
              <a:ea typeface="仿宋" charset="0"/>
              <a:cs typeface="仿宋" charset="0"/>
            </a:endParaRPr>
          </a:p>
          <a:p>
            <a:r>
              <a:rPr lang="zh-CN" altLang="en-CA" sz="1600" dirty="0">
                <a:latin typeface="仿宋" charset="0"/>
                <a:ea typeface="仿宋" charset="0"/>
                <a:cs typeface="仿宋" charset="0"/>
              </a:rPr>
              <a:t>桥本寿朗等著</a:t>
            </a:r>
            <a:r>
              <a:rPr lang="en-US" altLang="zh-CN" sz="1600" dirty="0">
                <a:latin typeface="仿宋" charset="0"/>
                <a:ea typeface="仿宋" charset="0"/>
                <a:cs typeface="仿宋" charset="0"/>
              </a:rPr>
              <a:t>(2001)</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现代日本经济</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上海财经大学出版社。</a:t>
            </a:r>
            <a:endParaRPr lang="zh-CN" altLang="en-CA" sz="1600" dirty="0">
              <a:latin typeface="仿宋" charset="0"/>
              <a:ea typeface="仿宋" charset="0"/>
              <a:cs typeface="仿宋" charset="0"/>
            </a:endParaRPr>
          </a:p>
          <a:p>
            <a:r>
              <a:rPr lang="zh-CN" altLang="en-CA" sz="1600" dirty="0">
                <a:latin typeface="仿宋" charset="0"/>
                <a:ea typeface="仿宋" charset="0"/>
                <a:cs typeface="仿宋" charset="0"/>
              </a:rPr>
              <a:t>高柏</a:t>
            </a:r>
            <a:r>
              <a:rPr lang="en-US" altLang="zh-CN" sz="1600" dirty="0">
                <a:latin typeface="仿宋" charset="0"/>
                <a:ea typeface="仿宋" charset="0"/>
                <a:cs typeface="仿宋" charset="0"/>
              </a:rPr>
              <a:t>(2004)</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日本经济的悖论：繁荣与停滞的制度性根源</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商务印书馆。</a:t>
            </a:r>
            <a:endParaRPr lang="zh-CN" altLang="en-CA" sz="1600" dirty="0">
              <a:latin typeface="仿宋" charset="0"/>
              <a:ea typeface="仿宋" charset="0"/>
              <a:cs typeface="仿宋" charset="0"/>
            </a:endParaRPr>
          </a:p>
          <a:p>
            <a:r>
              <a:rPr lang="zh-CN" altLang="en-CA" sz="1600" dirty="0">
                <a:latin typeface="仿宋" charset="0"/>
                <a:ea typeface="仿宋" charset="0"/>
                <a:cs typeface="仿宋" charset="0"/>
              </a:rPr>
              <a:t>迈克尔</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波特等</a:t>
            </a:r>
            <a:r>
              <a:rPr lang="en-US" altLang="zh-CN" sz="1600" dirty="0">
                <a:latin typeface="仿宋" charset="0"/>
                <a:ea typeface="仿宋" charset="0"/>
                <a:cs typeface="仿宋" charset="0"/>
              </a:rPr>
              <a:t>(2002)</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日本还有竞争力吗</a:t>
            </a:r>
            <a:r>
              <a:rPr lang="en-US" altLang="zh-CN" sz="1600" dirty="0">
                <a:latin typeface="仿宋" charset="0"/>
                <a:ea typeface="仿宋" charset="0"/>
                <a:cs typeface="仿宋" charset="0"/>
              </a:rPr>
              <a:t>?</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中信出版社。</a:t>
            </a:r>
            <a:endParaRPr lang="zh-CN" altLang="en-CA" sz="1600" dirty="0">
              <a:latin typeface="仿宋" charset="0"/>
              <a:ea typeface="仿宋" charset="0"/>
              <a:cs typeface="仿宋" charset="0"/>
            </a:endParaRPr>
          </a:p>
          <a:p>
            <a:r>
              <a:rPr lang="zh-CN" altLang="en-CA" sz="1600" dirty="0">
                <a:latin typeface="仿宋" charset="0"/>
                <a:ea typeface="仿宋" charset="0"/>
                <a:cs typeface="仿宋" charset="0"/>
              </a:rPr>
              <a:t>关满博</a:t>
            </a:r>
            <a:r>
              <a:rPr lang="en-US" altLang="zh-CN" sz="1600" dirty="0">
                <a:latin typeface="仿宋" charset="0"/>
                <a:ea typeface="仿宋" charset="0"/>
                <a:cs typeface="仿宋" charset="0"/>
              </a:rPr>
              <a:t>(2001)</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亚洲新时代的日本企业</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上海译文出版社。</a:t>
            </a:r>
            <a:br>
              <a:rPr lang="zh-CN" altLang="en-US" sz="1600" dirty="0">
                <a:latin typeface="仿宋" charset="0"/>
                <a:ea typeface="仿宋" charset="0"/>
                <a:cs typeface="仿宋" charset="0"/>
              </a:rPr>
            </a:br>
            <a:r>
              <a:rPr lang="zh-CN" altLang="en-CA" sz="1600" dirty="0">
                <a:latin typeface="仿宋" charset="0"/>
                <a:ea typeface="仿宋" charset="0"/>
                <a:cs typeface="仿宋" charset="0"/>
              </a:rPr>
              <a:t>森岛通夫</a:t>
            </a:r>
            <a:r>
              <a:rPr lang="en-US" altLang="zh-CN" sz="1600" dirty="0">
                <a:latin typeface="仿宋" charset="0"/>
                <a:ea typeface="仿宋" charset="0"/>
                <a:cs typeface="仿宋" charset="0"/>
              </a:rPr>
              <a:t>(2000)</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透视日本“兴”与“衰”的怪圈</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中国财政经济出版社。</a:t>
            </a:r>
            <a:endParaRPr lang="zh-CN" altLang="en-CA" sz="1600" dirty="0">
              <a:latin typeface="仿宋" charset="0"/>
              <a:ea typeface="仿宋" charset="0"/>
              <a:cs typeface="仿宋" charset="0"/>
            </a:endParaRPr>
          </a:p>
          <a:p>
            <a:r>
              <a:rPr lang="zh-CN" altLang="en-CA" sz="1600" dirty="0">
                <a:latin typeface="仿宋" charset="0"/>
                <a:ea typeface="仿宋" charset="0"/>
                <a:cs typeface="仿宋" charset="0"/>
              </a:rPr>
              <a:t>青木昌彦等编著</a:t>
            </a:r>
            <a:r>
              <a:rPr lang="en-US" altLang="zh-CN" sz="1600" dirty="0">
                <a:latin typeface="仿宋" charset="0"/>
                <a:ea typeface="仿宋" charset="0"/>
                <a:cs typeface="仿宋" charset="0"/>
              </a:rPr>
              <a:t>(2003)</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模块时代</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上海远东出版社</a:t>
            </a:r>
            <a:endParaRPr lang="zh-CN" altLang="en-CA" sz="1600" dirty="0">
              <a:latin typeface="仿宋" charset="0"/>
              <a:ea typeface="仿宋" charset="0"/>
              <a:cs typeface="仿宋" charset="0"/>
            </a:endParaRPr>
          </a:p>
          <a:p>
            <a:r>
              <a:rPr lang="zh-CN" altLang="en-CA" sz="1600" dirty="0">
                <a:latin typeface="仿宋" charset="0"/>
                <a:ea typeface="仿宋" charset="0"/>
                <a:cs typeface="仿宋" charset="0"/>
              </a:rPr>
              <a:t>城山三郎</a:t>
            </a:r>
            <a:r>
              <a:rPr lang="en-US" altLang="zh-CN" sz="1600" dirty="0">
                <a:latin typeface="仿宋" charset="0"/>
                <a:ea typeface="仿宋" charset="0"/>
                <a:cs typeface="仿宋" charset="0"/>
              </a:rPr>
              <a:t>(1977)</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官僚们的夏天</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人民文学出版社。</a:t>
            </a:r>
            <a:endParaRPr lang="zh-CN" altLang="en-CA" sz="1600" dirty="0">
              <a:latin typeface="仿宋" charset="0"/>
              <a:ea typeface="仿宋" charset="0"/>
              <a:cs typeface="仿宋" charset="0"/>
            </a:endParaRPr>
          </a:p>
          <a:p>
            <a:r>
              <a:rPr lang="zh-CN" altLang="en-CA" sz="1600" dirty="0">
                <a:latin typeface="仿宋" charset="0"/>
                <a:ea typeface="仿宋" charset="0"/>
                <a:cs typeface="仿宋" charset="0"/>
              </a:rPr>
              <a:t>加护野忠男</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日美企业管理比较</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三联书店。</a:t>
            </a:r>
            <a:endParaRPr lang="zh-CN" altLang="en-CA" sz="1600" dirty="0">
              <a:latin typeface="仿宋" charset="0"/>
              <a:ea typeface="仿宋" charset="0"/>
              <a:cs typeface="仿宋" charset="0"/>
            </a:endParaRPr>
          </a:p>
          <a:p>
            <a:r>
              <a:rPr lang="zh-CN" altLang="en-CA" sz="1600" dirty="0">
                <a:latin typeface="仿宋" charset="0"/>
                <a:ea typeface="仿宋" charset="0"/>
                <a:cs typeface="仿宋" charset="0"/>
              </a:rPr>
              <a:t>森岛通夫</a:t>
            </a:r>
            <a:r>
              <a:rPr lang="en-US" altLang="zh-CN" sz="1600" dirty="0">
                <a:latin typeface="仿宋" charset="0"/>
                <a:ea typeface="仿宋" charset="0"/>
                <a:cs typeface="仿宋" charset="0"/>
              </a:rPr>
              <a:t>(1986)</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日本成功之路：日本精神和西方技术</a:t>
            </a:r>
            <a:r>
              <a:rPr lang="en-CA" altLang="zh-CN" sz="1600" dirty="0">
                <a:latin typeface="仿宋" charset="0"/>
                <a:ea typeface="仿宋" charset="0"/>
                <a:cs typeface="仿宋" charset="0"/>
              </a:rPr>
              <a:t>》</a:t>
            </a:r>
            <a:r>
              <a:rPr lang="zh-CN" altLang="en-CA" sz="1600" dirty="0">
                <a:latin typeface="仿宋" charset="0"/>
                <a:ea typeface="仿宋" charset="0"/>
                <a:cs typeface="仿宋" charset="0"/>
              </a:rPr>
              <a:t>经济日报出版社。</a:t>
            </a:r>
            <a:endParaRPr lang="zh-CN" altLang="en-CA" sz="1600" dirty="0">
              <a:latin typeface="仿宋" charset="0"/>
              <a:ea typeface="仿宋" charset="0"/>
              <a:cs typeface="仿宋" charset="0"/>
            </a:endParaRPr>
          </a:p>
          <a:p>
            <a:r>
              <a:rPr lang="en-US" altLang="zh-CN" sz="1600" dirty="0">
                <a:latin typeface="仿宋" charset="0"/>
                <a:ea typeface="仿宋" charset="0"/>
                <a:cs typeface="仿宋" charset="0"/>
              </a:rPr>
              <a:t>Bill Emmott</a:t>
            </a:r>
            <a:r>
              <a:rPr lang="zh-CN" altLang="en-CA" sz="1600" dirty="0">
                <a:latin typeface="仿宋" charset="0"/>
                <a:ea typeface="仿宋" charset="0"/>
                <a:cs typeface="仿宋" charset="0"/>
              </a:rPr>
              <a:t>（</a:t>
            </a:r>
            <a:r>
              <a:rPr lang="en-US" altLang="zh-CN" sz="1600" dirty="0">
                <a:latin typeface="仿宋" charset="0"/>
                <a:ea typeface="仿宋" charset="0"/>
                <a:cs typeface="仿宋" charset="0"/>
              </a:rPr>
              <a:t>2005</a:t>
            </a:r>
            <a:r>
              <a:rPr lang="zh-CN" altLang="en-CA" sz="1600" dirty="0">
                <a:latin typeface="仿宋" charset="0"/>
                <a:ea typeface="仿宋" charset="0"/>
                <a:cs typeface="仿宋" charset="0"/>
              </a:rPr>
              <a:t>）</a:t>
            </a:r>
            <a:r>
              <a:rPr lang="en-US" altLang="zh-CN" sz="1600" i="1" dirty="0">
                <a:latin typeface="仿宋" charset="0"/>
                <a:ea typeface="仿宋" charset="0"/>
                <a:cs typeface="仿宋" charset="0"/>
              </a:rPr>
              <a:t>The Sun Also Rises</a:t>
            </a:r>
            <a:r>
              <a:rPr lang="zh-CN" altLang="en-CA" sz="1600" dirty="0">
                <a:latin typeface="仿宋" charset="0"/>
                <a:ea typeface="仿宋" charset="0"/>
                <a:cs typeface="仿宋" charset="0"/>
              </a:rPr>
              <a:t>，</a:t>
            </a:r>
            <a:r>
              <a:rPr lang="en-US" altLang="zh-CN" sz="1600" dirty="0">
                <a:latin typeface="仿宋" charset="0"/>
                <a:ea typeface="仿宋" charset="0"/>
                <a:cs typeface="仿宋" charset="0"/>
              </a:rPr>
              <a:t>October</a:t>
            </a:r>
            <a:r>
              <a:rPr lang="en-CA" altLang="zh-CN" sz="1600" dirty="0">
                <a:latin typeface="仿宋" charset="0"/>
                <a:ea typeface="仿宋" charset="0"/>
                <a:cs typeface="仿宋" charset="0"/>
              </a:rPr>
              <a:t>, </a:t>
            </a:r>
            <a:r>
              <a:rPr lang="en-US" altLang="zh-CN" sz="1600" dirty="0">
                <a:latin typeface="仿宋" charset="0"/>
                <a:ea typeface="仿宋" charset="0"/>
                <a:cs typeface="仿宋" charset="0"/>
              </a:rPr>
              <a:t>The Economist</a:t>
            </a:r>
            <a:r>
              <a:rPr lang="zh-CN" altLang="en-CA" sz="1600" dirty="0">
                <a:latin typeface="仿宋" charset="0"/>
                <a:ea typeface="仿宋" charset="0"/>
                <a:cs typeface="仿宋" charset="0"/>
              </a:rPr>
              <a:t>，</a:t>
            </a:r>
            <a:r>
              <a:rPr lang="en-US" altLang="zh-CN" sz="1600" dirty="0">
                <a:latin typeface="仿宋" charset="0"/>
                <a:ea typeface="仿宋" charset="0"/>
                <a:cs typeface="仿宋" charset="0"/>
              </a:rPr>
              <a:t>http://</a:t>
            </a:r>
            <a:r>
              <a:rPr lang="en-US" altLang="zh-CN" sz="1600" dirty="0" err="1">
                <a:latin typeface="仿宋" charset="0"/>
                <a:ea typeface="仿宋" charset="0"/>
                <a:cs typeface="仿宋" charset="0"/>
              </a:rPr>
              <a:t>www.billemmott.com</a:t>
            </a:r>
            <a:r>
              <a:rPr lang="en-US" altLang="zh-CN" sz="1600" dirty="0">
                <a:latin typeface="仿宋" charset="0"/>
                <a:ea typeface="仿宋" charset="0"/>
                <a:cs typeface="仿宋" charset="0"/>
              </a:rPr>
              <a:t>/</a:t>
            </a:r>
            <a:r>
              <a:rPr lang="en-US" altLang="zh-CN" sz="1600" dirty="0" err="1">
                <a:latin typeface="仿宋" charset="0"/>
                <a:ea typeface="仿宋" charset="0"/>
                <a:cs typeface="仿宋" charset="0"/>
              </a:rPr>
              <a:t>article.php?id</a:t>
            </a:r>
            <a:r>
              <a:rPr lang="en-US" altLang="zh-CN" sz="1600" dirty="0">
                <a:latin typeface="仿宋" charset="0"/>
                <a:ea typeface="仿宋" charset="0"/>
                <a:cs typeface="仿宋" charset="0"/>
              </a:rPr>
              <a:t>=26</a:t>
            </a:r>
            <a:endParaRPr lang="en-US" altLang="zh-CN" sz="1600" dirty="0">
              <a:latin typeface="仿宋" charset="0"/>
              <a:ea typeface="仿宋" charset="0"/>
              <a:cs typeface="仿宋" charset="0"/>
            </a:endParaRPr>
          </a:p>
          <a:p>
            <a:r>
              <a:rPr lang="zh-CN" altLang="en-CA" sz="1600" dirty="0">
                <a:latin typeface="仿宋" charset="0"/>
                <a:ea typeface="仿宋" charset="0"/>
                <a:cs typeface="仿宋" charset="0"/>
              </a:rPr>
              <a:t>野口悠纪雄</a:t>
            </a:r>
            <a:r>
              <a:rPr lang="en-US" altLang="zh-CN" sz="1600" dirty="0">
                <a:latin typeface="仿宋" charset="0"/>
                <a:ea typeface="仿宋" charset="0"/>
                <a:cs typeface="仿宋" charset="0"/>
              </a:rPr>
              <a:t>(2018)</a:t>
            </a:r>
            <a:r>
              <a:rPr lang="zh-CN" altLang="en-US" sz="1600" dirty="0">
                <a:latin typeface="仿宋" charset="0"/>
                <a:ea typeface="仿宋" charset="0"/>
                <a:cs typeface="仿宋" charset="0"/>
              </a:rPr>
              <a:t>《战后日本经济史》，民主与建设出版社。</a:t>
            </a:r>
            <a:endParaRPr lang="zh-CN" altLang="en-US" sz="1600" dirty="0">
              <a:latin typeface="仿宋" charset="0"/>
              <a:ea typeface="仿宋" charset="0"/>
              <a:cs typeface="仿宋" charset="0"/>
            </a:endParaRPr>
          </a:p>
          <a:p>
            <a:r>
              <a:rPr lang="zh-CN" altLang="en-US" sz="1600" dirty="0">
                <a:latin typeface="仿宋" charset="0"/>
                <a:ea typeface="仿宋" charset="0"/>
                <a:cs typeface="仿宋" charset="0"/>
              </a:rPr>
              <a:t>卡瑞尔</a:t>
            </a:r>
            <a:r>
              <a:rPr lang="en-CA" altLang="zh-CN" sz="1600" dirty="0">
                <a:latin typeface="仿宋" charset="0"/>
                <a:ea typeface="仿宋" charset="0"/>
                <a:cs typeface="仿宋" charset="0"/>
                <a:sym typeface="+mn-ea"/>
              </a:rPr>
              <a:t>·</a:t>
            </a:r>
            <a:r>
              <a:rPr lang="zh-CN" altLang="en-CA" sz="1600" dirty="0">
                <a:latin typeface="仿宋" charset="0"/>
                <a:ea typeface="仿宋" charset="0"/>
                <a:cs typeface="仿宋" charset="0"/>
                <a:sym typeface="+mn-ea"/>
              </a:rPr>
              <a:t>沃尔夫伦</a:t>
            </a:r>
            <a:r>
              <a:rPr lang="en-US" altLang="zh-CN" sz="1600" dirty="0">
                <a:latin typeface="仿宋" charset="0"/>
                <a:ea typeface="仿宋" charset="0"/>
                <a:cs typeface="仿宋" charset="0"/>
                <a:sym typeface="+mn-ea"/>
              </a:rPr>
              <a:t>(1989/2020)</a:t>
            </a:r>
            <a:r>
              <a:rPr lang="zh-CN" altLang="en-US" sz="1600" dirty="0">
                <a:latin typeface="仿宋" charset="0"/>
                <a:ea typeface="仿宋" charset="0"/>
                <a:cs typeface="仿宋" charset="0"/>
                <a:sym typeface="+mn-ea"/>
              </a:rPr>
              <a:t>《日本权力结构之谜》，中信出版集团。</a:t>
            </a:r>
            <a:endParaRPr lang="zh-CN" altLang="en-US" sz="1600" dirty="0">
              <a:latin typeface="仿宋" charset="0"/>
              <a:ea typeface="仿宋" charset="0"/>
              <a:cs typeface="仿宋" charset="0"/>
              <a:sym typeface="+mn-ea"/>
            </a:endParaRPr>
          </a:p>
        </p:txBody>
      </p:sp>
      <p:pic>
        <p:nvPicPr>
          <p:cNvPr id="35846" name="Picture 7" descr="森嶋通夫の写真"/>
          <p:cNvPicPr>
            <a:picLocks noChangeAspect="1" noChangeArrowheads="1"/>
          </p:cNvPicPr>
          <p:nvPr/>
        </p:nvPicPr>
        <p:blipFill>
          <a:blip r:embed="rId2" cstate="print"/>
          <a:srcRect/>
          <a:stretch>
            <a:fillRect/>
          </a:stretch>
        </p:blipFill>
        <p:spPr bwMode="auto">
          <a:xfrm>
            <a:off x="3351301" y="1315689"/>
            <a:ext cx="2199183" cy="2475728"/>
          </a:xfrm>
          <a:prstGeom prst="rect">
            <a:avLst/>
          </a:prstGeom>
          <a:noFill/>
          <a:ln w="9525">
            <a:noFill/>
            <a:miter lim="800000"/>
            <a:headEnd/>
            <a:tailEnd/>
          </a:ln>
        </p:spPr>
      </p:pic>
      <p:pic>
        <p:nvPicPr>
          <p:cNvPr id="6" name="图片 5"/>
          <p:cNvPicPr>
            <a:picLocks noChangeAspect="1"/>
          </p:cNvPicPr>
          <p:nvPr/>
        </p:nvPicPr>
        <p:blipFill>
          <a:blip r:embed="rId3"/>
          <a:stretch>
            <a:fillRect/>
          </a:stretch>
        </p:blipFill>
        <p:spPr>
          <a:xfrm>
            <a:off x="0" y="2837815"/>
            <a:ext cx="1961515" cy="64516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404235" y="255270"/>
            <a:ext cx="766889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r>
              <a:rPr lang="en-US" altLang="zh-CN" sz="3600" dirty="0">
                <a:latin typeface="Times New Roman Regular" panose="02020603050405020304" charset="0"/>
                <a:ea typeface="仿宋" charset="0"/>
                <a:cs typeface="Times New Roman Regular" panose="02020603050405020304" charset="0"/>
                <a:sym typeface="+mn-ea"/>
              </a:rPr>
              <a:t>21</a:t>
            </a:r>
            <a:r>
              <a:rPr lang="zh-CN" altLang="zh-CN" sz="3600" b="1" dirty="0">
                <a:latin typeface="仿宋" charset="0"/>
                <a:ea typeface="仿宋" charset="0"/>
                <a:sym typeface="+mn-ea"/>
              </a:rPr>
              <a:t>世纪的日本经济</a:t>
            </a:r>
            <a:endParaRPr lang="zh-CN" altLang="zh-CN" sz="3600" b="1" dirty="0">
              <a:latin typeface="仿宋" charset="0"/>
              <a:ea typeface="仿宋" charset="0"/>
              <a:sym typeface="+mn-ea"/>
            </a:endParaRPr>
          </a:p>
        </p:txBody>
      </p:sp>
      <p:pic>
        <p:nvPicPr>
          <p:cNvPr id="9" name="prodImage" descr="51D5SZW21WL"/>
          <p:cNvPicPr>
            <a:picLocks noChangeAspect="1" noChangeArrowheads="1"/>
          </p:cNvPicPr>
          <p:nvPr/>
        </p:nvPicPr>
        <p:blipFill>
          <a:blip r:embed="rId1" cstate="print"/>
          <a:srcRect/>
          <a:stretch>
            <a:fillRect/>
          </a:stretch>
        </p:blipFill>
        <p:spPr bwMode="auto">
          <a:xfrm>
            <a:off x="2677160" y="900430"/>
            <a:ext cx="2646680" cy="2959735"/>
          </a:xfrm>
          <a:prstGeom prst="rect">
            <a:avLst/>
          </a:prstGeom>
          <a:noFill/>
          <a:ln w="9525">
            <a:noFill/>
            <a:miter lim="800000"/>
            <a:headEnd/>
            <a:tailEnd/>
          </a:ln>
        </p:spPr>
      </p:pic>
      <p:pic>
        <p:nvPicPr>
          <p:cNvPr id="13" name="prodImage" descr="「NO(ノー)」と言える日本―新日米関係の方策(カード) (カッパ・ホームス)">
            <a:hlinkClick r:id="rId2"/>
          </p:cNvPr>
          <p:cNvPicPr>
            <a:picLocks noChangeAspect="1" noChangeArrowheads="1"/>
          </p:cNvPicPr>
          <p:nvPr/>
        </p:nvPicPr>
        <p:blipFill>
          <a:blip r:embed="rId3" cstate="print"/>
          <a:srcRect/>
          <a:stretch>
            <a:fillRect/>
          </a:stretch>
        </p:blipFill>
        <p:spPr bwMode="auto">
          <a:xfrm>
            <a:off x="5323840" y="900430"/>
            <a:ext cx="2475865" cy="2959100"/>
          </a:xfrm>
          <a:prstGeom prst="rect">
            <a:avLst/>
          </a:prstGeom>
          <a:noFill/>
          <a:ln w="9525">
            <a:noFill/>
            <a:miter lim="800000"/>
            <a:headEnd/>
            <a:tailEnd/>
          </a:ln>
        </p:spPr>
      </p:pic>
      <p:pic>
        <p:nvPicPr>
          <p:cNvPr id="15" name="Picture 5"/>
          <p:cNvPicPr>
            <a:picLocks noChangeAspect="1" noChangeArrowheads="1"/>
          </p:cNvPicPr>
          <p:nvPr/>
        </p:nvPicPr>
        <p:blipFill>
          <a:blip r:embed="rId4" cstate="print"/>
          <a:srcRect/>
          <a:stretch>
            <a:fillRect/>
          </a:stretch>
        </p:blipFill>
        <p:spPr bwMode="auto">
          <a:xfrm>
            <a:off x="5645150" y="4093845"/>
            <a:ext cx="1991360" cy="2620645"/>
          </a:xfrm>
          <a:prstGeom prst="rect">
            <a:avLst/>
          </a:prstGeom>
          <a:noFill/>
          <a:ln w="9525">
            <a:noFill/>
            <a:miter lim="800000"/>
            <a:headEnd/>
            <a:tailEnd/>
          </a:ln>
        </p:spPr>
      </p:pic>
      <p:pic>
        <p:nvPicPr>
          <p:cNvPr id="3" name="图片 2"/>
          <p:cNvPicPr>
            <a:picLocks noChangeAspect="1"/>
          </p:cNvPicPr>
          <p:nvPr/>
        </p:nvPicPr>
        <p:blipFill>
          <a:blip r:embed="rId5"/>
          <a:stretch>
            <a:fillRect/>
          </a:stretch>
        </p:blipFill>
        <p:spPr>
          <a:xfrm>
            <a:off x="0" y="2837815"/>
            <a:ext cx="1961515" cy="645160"/>
          </a:xfrm>
          <a:prstGeom prst="rect">
            <a:avLst/>
          </a:prstGeom>
        </p:spPr>
      </p:pic>
      <p:pic>
        <p:nvPicPr>
          <p:cNvPr id="2" name="图片 1"/>
          <p:cNvPicPr>
            <a:picLocks noChangeAspect="1"/>
          </p:cNvPicPr>
          <p:nvPr/>
        </p:nvPicPr>
        <p:blipFill>
          <a:blip r:embed="rId6"/>
          <a:stretch>
            <a:fillRect/>
          </a:stretch>
        </p:blipFill>
        <p:spPr>
          <a:xfrm>
            <a:off x="8211185" y="900430"/>
            <a:ext cx="1995805" cy="2958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_left" descr="http://f.hiphotos.baidu.com/baike/c0%3Dbaike92%2C5%2C5%2C92%2C30/sign=5e076bac9345d688b70fbaf6c5ab167b/42166d224f4a20a4dbd99e5891529822730e0cf3d6caf856.jpg"/>
          <p:cNvPicPr>
            <a:picLocks noChangeAspect="1" noChangeArrowheads="1"/>
          </p:cNvPicPr>
          <p:nvPr/>
        </p:nvPicPr>
        <p:blipFill>
          <a:blip r:embed="rId1" cstate="print"/>
          <a:srcRect/>
          <a:stretch>
            <a:fillRect/>
          </a:stretch>
        </p:blipFill>
        <p:spPr bwMode="auto">
          <a:xfrm>
            <a:off x="2505308" y="1692876"/>
            <a:ext cx="3164757" cy="3640314"/>
          </a:xfrm>
          <a:prstGeom prst="rect">
            <a:avLst/>
          </a:prstGeom>
          <a:noFill/>
          <a:ln w="9525">
            <a:noFill/>
            <a:miter lim="800000"/>
            <a:headEnd/>
            <a:tailEnd/>
          </a:ln>
        </p:spPr>
      </p:pic>
      <p:sp>
        <p:nvSpPr>
          <p:cNvPr id="34820" name="TextBox 5"/>
          <p:cNvSpPr txBox="1">
            <a:spLocks noChangeArrowheads="1"/>
          </p:cNvSpPr>
          <p:nvPr/>
        </p:nvSpPr>
        <p:spPr bwMode="auto">
          <a:xfrm>
            <a:off x="5971497" y="935477"/>
            <a:ext cx="1407160" cy="460375"/>
          </a:xfrm>
          <a:prstGeom prst="rect">
            <a:avLst/>
          </a:prstGeom>
          <a:noFill/>
          <a:ln w="9525">
            <a:noFill/>
            <a:miter lim="800000"/>
          </a:ln>
        </p:spPr>
        <p:txBody>
          <a:bodyPr wrap="none">
            <a:spAutoFit/>
          </a:bodyPr>
          <a:lstStyle/>
          <a:p>
            <a:r>
              <a:rPr lang="zh-CN" altLang="en-US" sz="2400" b="1" dirty="0">
                <a:latin typeface="仿宋" charset="0"/>
                <a:ea typeface="仿宋" charset="0"/>
              </a:rPr>
              <a:t>阅读材料</a:t>
            </a:r>
            <a:endParaRPr lang="zh-CN" altLang="en-US" sz="2400" b="1" dirty="0">
              <a:latin typeface="仿宋" charset="0"/>
              <a:ea typeface="仿宋" charset="0"/>
            </a:endParaRPr>
          </a:p>
        </p:txBody>
      </p:sp>
      <p:pic>
        <p:nvPicPr>
          <p:cNvPr id="10" name="图片 9"/>
          <p:cNvPicPr>
            <a:picLocks noChangeAspect="1"/>
          </p:cNvPicPr>
          <p:nvPr/>
        </p:nvPicPr>
        <p:blipFill>
          <a:blip r:embed="rId2"/>
          <a:stretch>
            <a:fillRect/>
          </a:stretch>
        </p:blipFill>
        <p:spPr>
          <a:xfrm>
            <a:off x="5779307" y="1692876"/>
            <a:ext cx="5955956" cy="3640314"/>
          </a:xfrm>
          <a:prstGeom prst="rect">
            <a:avLst/>
          </a:prstGeom>
        </p:spPr>
      </p:pic>
      <p:pic>
        <p:nvPicPr>
          <p:cNvPr id="6" name="图片 5"/>
          <p:cNvPicPr>
            <a:picLocks noChangeAspect="1"/>
          </p:cNvPicPr>
          <p:nvPr/>
        </p:nvPicPr>
        <p:blipFill>
          <a:blip r:embed="rId3"/>
          <a:stretch>
            <a:fillRect/>
          </a:stretch>
        </p:blipFill>
        <p:spPr>
          <a:xfrm>
            <a:off x="0" y="2837815"/>
            <a:ext cx="1961515" cy="64516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2737037" y="1096621"/>
            <a:ext cx="8965003" cy="4309110"/>
          </a:xfrm>
          <a:prstGeom prst="rect">
            <a:avLst/>
          </a:prstGeom>
          <a:noFill/>
          <a:ln w="19050">
            <a:noFill/>
            <a:miter lim="800000"/>
          </a:ln>
        </p:spPr>
        <p:txBody>
          <a:bodyPr wrap="square" lIns="43135" tIns="43135" rIns="43135" bIns="43135" anchor="ctr">
            <a:spAutoFit/>
          </a:bodyPr>
          <a:lstStyle/>
          <a:p>
            <a:pPr algn="ctr">
              <a:spcBef>
                <a:spcPct val="0"/>
              </a:spcBef>
            </a:pPr>
            <a:r>
              <a:rPr lang="zh-CN" altLang="en-US" sz="3200" b="1" dirty="0">
                <a:latin typeface="仿宋" charset="0"/>
                <a:ea typeface="仿宋" charset="0"/>
                <a:cs typeface="仿宋" charset="0"/>
              </a:rPr>
              <a:t>回到开篇问题：</a:t>
            </a:r>
            <a:endParaRPr lang="zh-CN" altLang="en-CA" sz="3200" b="1" dirty="0">
              <a:latin typeface="仿宋" charset="0"/>
              <a:ea typeface="仿宋" charset="0"/>
              <a:cs typeface="仿宋" charset="0"/>
            </a:endParaRPr>
          </a:p>
          <a:p>
            <a:pPr>
              <a:spcBef>
                <a:spcPct val="0"/>
              </a:spcBef>
            </a:pPr>
            <a:r>
              <a:rPr lang="zh-CN" altLang="en-US" sz="3200" b="1" dirty="0">
                <a:latin typeface="仿宋" charset="0"/>
                <a:ea typeface="仿宋" charset="0"/>
                <a:cs typeface="仿宋" charset="0"/>
              </a:rPr>
              <a:t>              </a:t>
            </a:r>
            <a:r>
              <a:rPr lang="zh-CN" altLang="en-CA" sz="3200" b="1" dirty="0">
                <a:latin typeface="仿宋" charset="0"/>
                <a:ea typeface="仿宋" charset="0"/>
                <a:cs typeface="仿宋" charset="0"/>
              </a:rPr>
              <a:t>为何关注日本经济？</a:t>
            </a:r>
            <a:endParaRPr lang="zh-CN" altLang="en-US" sz="32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pPr>
            <a:r>
              <a:rPr lang="zh-CN" altLang="en-US" sz="221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latin typeface="仿宋" charset="0"/>
                <a:ea typeface="仿宋" charset="0"/>
                <a:cs typeface="仿宋" charset="0"/>
              </a:rPr>
              <a:t> </a:t>
            </a:r>
            <a:r>
              <a:rPr lang="en-US" altLang="zh-CN" sz="2400" dirty="0">
                <a:latin typeface="Times New Roman Regular" panose="02020603050405020304" charset="0"/>
                <a:ea typeface="仿宋" charset="0"/>
                <a:cs typeface="Times New Roman Regular" panose="02020603050405020304" charset="0"/>
              </a:rPr>
              <a:t>a </a:t>
            </a:r>
            <a:r>
              <a:rPr lang="zh-CN" altLang="en-US" sz="2400" dirty="0">
                <a:latin typeface="Times New Roman Regular" panose="02020603050405020304" charset="0"/>
                <a:ea typeface="仿宋" charset="0"/>
                <a:cs typeface="Times New Roman Regular" panose="02020603050405020304" charset="0"/>
              </a:rPr>
              <a:t>世界第三大经济体，在一些领域中具有竞争优势；</a:t>
            </a:r>
            <a:endParaRPr lang="zh-CN" altLang="en-US" sz="2400" dirty="0">
              <a:latin typeface="Times New Roman Regular" panose="02020603050405020304" charset="0"/>
              <a:ea typeface="仿宋" charset="0"/>
              <a:cs typeface="Times New Roman Regular" panose="02020603050405020304" charset="0"/>
            </a:endParaRPr>
          </a:p>
          <a:p>
            <a:r>
              <a:rPr lang="en-US" altLang="zh-CN" sz="2400" dirty="0">
                <a:latin typeface="Times New Roman Regular" panose="02020603050405020304" charset="0"/>
                <a:ea typeface="仿宋" charset="0"/>
                <a:cs typeface="Times New Roman Regular" panose="02020603050405020304" charset="0"/>
              </a:rPr>
              <a:t>               b </a:t>
            </a:r>
            <a:r>
              <a:rPr lang="zh-CN" altLang="en-US" sz="2400" dirty="0">
                <a:latin typeface="Times New Roman Regular" panose="02020603050405020304" charset="0"/>
                <a:ea typeface="仿宋" charset="0"/>
                <a:cs typeface="Times New Roman Regular" panose="02020603050405020304" charset="0"/>
              </a:rPr>
              <a:t>日中经济关系密切；</a:t>
            </a:r>
            <a:endParaRPr lang="zh-CN" altLang="en-US" sz="2400" dirty="0">
              <a:latin typeface="Times New Roman Regular" panose="02020603050405020304" charset="0"/>
              <a:ea typeface="仿宋" charset="0"/>
              <a:cs typeface="Times New Roman Regular" panose="02020603050405020304" charset="0"/>
            </a:endParaRPr>
          </a:p>
          <a:p>
            <a:r>
              <a:rPr lang="en-US" altLang="zh-CN" sz="2400" dirty="0">
                <a:latin typeface="Times New Roman Regular" panose="02020603050405020304" charset="0"/>
                <a:ea typeface="仿宋" charset="0"/>
                <a:cs typeface="Times New Roman Regular" panose="02020603050405020304" charset="0"/>
              </a:rPr>
              <a:t>               c </a:t>
            </a:r>
            <a:r>
              <a:rPr lang="zh-CN" altLang="en-US" sz="2400" dirty="0">
                <a:latin typeface="Times New Roman Regular" panose="02020603050405020304" charset="0"/>
                <a:ea typeface="仿宋" charset="0"/>
                <a:cs typeface="Times New Roman Regular" panose="02020603050405020304" charset="0"/>
              </a:rPr>
              <a:t>日本经济</a:t>
            </a:r>
            <a:r>
              <a:rPr lang="en-US" altLang="zh-CN" sz="2400" dirty="0">
                <a:latin typeface="Times New Roman Regular" panose="02020603050405020304" charset="0"/>
                <a:ea typeface="仿宋" charset="0"/>
                <a:cs typeface="Times New Roman Regular" panose="02020603050405020304" charset="0"/>
              </a:rPr>
              <a:t>/</a:t>
            </a:r>
            <a:r>
              <a:rPr lang="zh-CN" altLang="en-US" sz="2400" dirty="0">
                <a:latin typeface="Times New Roman Regular" panose="02020603050405020304" charset="0"/>
                <a:ea typeface="仿宋" charset="0"/>
                <a:cs typeface="Times New Roman Regular" panose="02020603050405020304" charset="0"/>
              </a:rPr>
              <a:t>管理的实践对社会科学发展的促进作用；</a:t>
            </a:r>
            <a:endParaRPr lang="zh-CN" altLang="en-US" sz="2400" dirty="0">
              <a:latin typeface="Times New Roman Regular" panose="02020603050405020304" charset="0"/>
              <a:ea typeface="仿宋" charset="0"/>
              <a:cs typeface="Times New Roman Regular" panose="02020603050405020304" charset="0"/>
            </a:endParaRPr>
          </a:p>
          <a:p>
            <a:r>
              <a:rPr lang="en-US" altLang="zh-CN" sz="2400" dirty="0">
                <a:latin typeface="Times New Roman Regular" panose="02020603050405020304" charset="0"/>
                <a:ea typeface="仿宋" charset="0"/>
                <a:cs typeface="Times New Roman Regular" panose="02020603050405020304" charset="0"/>
              </a:rPr>
              <a:t>               d </a:t>
            </a:r>
            <a:r>
              <a:rPr lang="zh-CN" altLang="en-US" sz="2400" dirty="0">
                <a:latin typeface="Times New Roman Regular" panose="02020603050405020304" charset="0"/>
                <a:ea typeface="仿宋" charset="0"/>
                <a:cs typeface="Times New Roman Regular" panose="02020603050405020304" charset="0"/>
              </a:rPr>
              <a:t>日本经济的快速成长的</a:t>
            </a:r>
            <a:r>
              <a:rPr lang="zh-CN" altLang="en-US" sz="2400" dirty="0">
                <a:latin typeface="Times New Roman Regular" panose="02020603050405020304" charset="0"/>
                <a:ea typeface="仿宋" charset="0"/>
                <a:cs typeface="Times New Roman Regular" panose="02020603050405020304" charset="0"/>
              </a:rPr>
              <a:t>借鉴意义</a:t>
            </a:r>
            <a:endParaRPr lang="zh-CN" altLang="en-US" sz="2400" dirty="0">
              <a:latin typeface="Times New Roman Regular" panose="02020603050405020304" charset="0"/>
              <a:ea typeface="仿宋" charset="0"/>
              <a:cs typeface="Times New Roman Regular" panose="02020603050405020304" charset="0"/>
            </a:endParaRPr>
          </a:p>
          <a:p>
            <a:r>
              <a:rPr lang="zh-CN" altLang="en-US" sz="2400" dirty="0">
                <a:latin typeface="Times New Roman Regular" panose="02020603050405020304" charset="0"/>
                <a:ea typeface="仿宋" charset="0"/>
                <a:cs typeface="Times New Roman Regular" panose="02020603050405020304" charset="0"/>
              </a:rPr>
              <a:t> </a:t>
            </a:r>
            <a:r>
              <a:rPr lang="en-US" altLang="zh-CN" sz="2400" dirty="0">
                <a:latin typeface="Times New Roman Regular" panose="02020603050405020304" charset="0"/>
                <a:ea typeface="仿宋" charset="0"/>
                <a:cs typeface="Times New Roman Regular" panose="02020603050405020304" charset="0"/>
              </a:rPr>
              <a:t>              e </a:t>
            </a:r>
            <a:r>
              <a:rPr lang="zh-CN" altLang="en-US" sz="2400" dirty="0">
                <a:latin typeface="Times New Roman Regular" panose="02020603050405020304" charset="0"/>
                <a:ea typeface="仿宋" charset="0"/>
                <a:cs typeface="Times New Roman Regular" panose="02020603050405020304" charset="0"/>
              </a:rPr>
              <a:t>日本经济</a:t>
            </a:r>
            <a:r>
              <a:rPr lang="zh-CN" altLang="en-US" sz="2400" dirty="0">
                <a:latin typeface="Times New Roman Regular" panose="02020603050405020304" charset="0"/>
                <a:ea typeface="仿宋" charset="0"/>
                <a:cs typeface="Times New Roman Regular" panose="02020603050405020304" charset="0"/>
              </a:rPr>
              <a:t>的持续</a:t>
            </a:r>
            <a:r>
              <a:rPr lang="zh-CN" altLang="en-US" sz="2400" dirty="0">
                <a:latin typeface="Times New Roman Regular" panose="02020603050405020304" charset="0"/>
                <a:ea typeface="仿宋" charset="0"/>
                <a:cs typeface="Times New Roman Regular" panose="02020603050405020304" charset="0"/>
              </a:rPr>
              <a:t>衰退的借鉴意义</a:t>
            </a:r>
            <a:endParaRPr lang="zh-CN" altLang="en-US" sz="2400" dirty="0">
              <a:latin typeface="Times New Roman Regular" panose="02020603050405020304" charset="0"/>
              <a:ea typeface="仿宋" charset="0"/>
              <a:cs typeface="Times New Roman Regular" panose="02020603050405020304" charset="0"/>
            </a:endParaRPr>
          </a:p>
          <a:p>
            <a:r>
              <a:rPr lang="en-US" altLang="zh-CN" sz="2400" dirty="0">
                <a:latin typeface="Times New Roman Regular" panose="02020603050405020304" charset="0"/>
                <a:ea typeface="仿宋" charset="0"/>
                <a:cs typeface="Times New Roman Regular" panose="02020603050405020304" charset="0"/>
              </a:rPr>
              <a:t>                                            </a:t>
            </a:r>
            <a:endParaRPr lang="en-US" altLang="zh-CN" sz="2400" dirty="0">
              <a:latin typeface="Times New Roman Regular" panose="02020603050405020304" charset="0"/>
              <a:ea typeface="仿宋" charset="0"/>
              <a:cs typeface="Times New Roman Regular" panose="02020603050405020304" charset="0"/>
            </a:endParaRPr>
          </a:p>
          <a:p>
            <a:r>
              <a:rPr lang="en-US" altLang="zh-CN" sz="2400" dirty="0">
                <a:latin typeface="Times New Roman Regular" panose="02020603050405020304" charset="0"/>
                <a:ea typeface="仿宋" charset="0"/>
                <a:cs typeface="Times New Roman Regular" panose="02020603050405020304" charset="0"/>
              </a:rPr>
              <a:t>              </a:t>
            </a:r>
            <a:r>
              <a:rPr lang="en-US" altLang="zh-CN" sz="2400" dirty="0" err="1">
                <a:latin typeface="Times New Roman Regular" panose="02020603050405020304" charset="0"/>
                <a:ea typeface="仿宋" charset="0"/>
                <a:cs typeface="Times New Roman Regular" panose="02020603050405020304" charset="0"/>
              </a:rPr>
              <a:t>a,b,d,e</a:t>
            </a:r>
            <a:r>
              <a:rPr lang="zh-CN" altLang="en-US" sz="2400" dirty="0">
                <a:latin typeface="Times New Roman Regular" panose="02020603050405020304" charset="0"/>
                <a:ea typeface="仿宋" charset="0"/>
                <a:cs typeface="Times New Roman Regular" panose="02020603050405020304" charset="0"/>
              </a:rPr>
              <a:t>：关注日本经济的现实意义</a:t>
            </a:r>
            <a:endParaRPr lang="zh-CN" altLang="en-US" sz="2400" dirty="0">
              <a:latin typeface="Times New Roman Regular" panose="02020603050405020304" charset="0"/>
              <a:ea typeface="仿宋" charset="0"/>
              <a:cs typeface="Times New Roman Regular" panose="02020603050405020304" charset="0"/>
            </a:endParaRPr>
          </a:p>
          <a:p>
            <a:r>
              <a:rPr lang="en-US" altLang="zh-CN" sz="2400" dirty="0">
                <a:latin typeface="Times New Roman Regular" panose="02020603050405020304" charset="0"/>
                <a:ea typeface="仿宋" charset="0"/>
                <a:cs typeface="Times New Roman Regular" panose="02020603050405020304" charset="0"/>
              </a:rPr>
              <a:t>                       </a:t>
            </a:r>
            <a:r>
              <a:rPr lang="en-US" altLang="zh-CN" sz="2400" dirty="0" err="1">
                <a:latin typeface="Times New Roman Regular" panose="02020603050405020304" charset="0"/>
                <a:ea typeface="仿宋" charset="0"/>
                <a:cs typeface="Times New Roman Regular" panose="02020603050405020304" charset="0"/>
              </a:rPr>
              <a:t>c</a:t>
            </a:r>
            <a:r>
              <a:rPr lang="zh-CN" altLang="en-US" sz="2400" dirty="0">
                <a:latin typeface="仿宋" charset="0"/>
                <a:ea typeface="仿宋" charset="0"/>
                <a:cs typeface="仿宋" charset="0"/>
              </a:rPr>
              <a:t>：关注日本经济的理论价值</a:t>
            </a:r>
            <a:endParaRPr lang="zh-CN" altLang="en-US" sz="166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CA" sz="1845" dirty="0">
              <a:latin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0" y="2837815"/>
            <a:ext cx="1961515" cy="64516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Notes"/>
          <p:cNvSpPr txBox="1">
            <a:spLocks noChangeArrowheads="1"/>
          </p:cNvSpPr>
          <p:nvPr/>
        </p:nvSpPr>
        <p:spPr bwMode="auto">
          <a:xfrm>
            <a:off x="2081722" y="6107381"/>
            <a:ext cx="5659642" cy="141898"/>
          </a:xfrm>
          <a:prstGeom prst="rect">
            <a:avLst/>
          </a:prstGeom>
          <a:noFill/>
          <a:ln w="12700">
            <a:noFill/>
            <a:miter lim="800000"/>
            <a:headEnd type="none" w="sm" len="sm"/>
            <a:tailEnd type="none" w="sm" len="sm"/>
          </a:ln>
        </p:spPr>
        <p:txBody>
          <a:bodyPr lIns="0" tIns="0" rIns="0" bIns="0">
            <a:spAutoFit/>
          </a:bodyPr>
          <a:lstStyle/>
          <a:p>
            <a:pPr marL="169545" indent="-169545" defTabSz="811530" fontAlgn="t">
              <a:spcBef>
                <a:spcPct val="0"/>
              </a:spcBef>
            </a:pPr>
            <a:r>
              <a:rPr lang="zh-CN" altLang="en-US" sz="920"/>
              <a:t> </a:t>
            </a:r>
            <a:endParaRPr lang="zh-CN" altLang="en-US" sz="920"/>
          </a:p>
        </p:txBody>
      </p:sp>
      <p:pic>
        <p:nvPicPr>
          <p:cNvPr id="3" name="图片 2"/>
          <p:cNvPicPr>
            <a:picLocks noChangeAspect="1"/>
          </p:cNvPicPr>
          <p:nvPr/>
        </p:nvPicPr>
        <p:blipFill>
          <a:blip r:embed="rId1"/>
          <a:stretch>
            <a:fillRect/>
          </a:stretch>
        </p:blipFill>
        <p:spPr>
          <a:xfrm>
            <a:off x="2550160" y="5080"/>
            <a:ext cx="7592060" cy="6852920"/>
          </a:xfrm>
          <a:prstGeom prst="rect">
            <a:avLst/>
          </a:prstGeom>
        </p:spPr>
      </p:pic>
      <p:pic>
        <p:nvPicPr>
          <p:cNvPr id="4" name="图片 3"/>
          <p:cNvPicPr>
            <a:picLocks noChangeAspect="1"/>
          </p:cNvPicPr>
          <p:nvPr/>
        </p:nvPicPr>
        <p:blipFill>
          <a:blip r:embed="rId2"/>
          <a:stretch>
            <a:fillRect/>
          </a:stretch>
        </p:blipFill>
        <p:spPr>
          <a:xfrm>
            <a:off x="0" y="2837815"/>
            <a:ext cx="1961515" cy="6451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KMA161C8A3"/>
          <p:cNvSpPr>
            <a:spLocks noChangeArrowheads="1"/>
          </p:cNvSpPr>
          <p:nvPr>
            <p:custDataLst>
              <p:tags r:id="rId1"/>
            </p:custDataLst>
          </p:nvPr>
        </p:nvSpPr>
        <p:spPr bwMode="auto">
          <a:xfrm>
            <a:off x="1266190" y="286385"/>
            <a:ext cx="10339705" cy="279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6751" tIns="44248" rIns="46751" bIns="44248">
            <a:spAutoFit/>
          </a:bodyPr>
          <a:lstStyle>
            <a:lvl1pPr defTabSz="880745">
              <a:spcBef>
                <a:spcPct val="40000"/>
              </a:spcBef>
              <a:buChar char="•"/>
              <a:defRPr sz="1400">
                <a:solidFill>
                  <a:schemeClr val="tx1"/>
                </a:solidFill>
                <a:latin typeface="Verdana" panose="020B0604030504040204" pitchFamily="34" charset="0"/>
              </a:defRPr>
            </a:lvl1pPr>
            <a:lvl2pPr marL="333375" indent="-113030" defTabSz="880745">
              <a:spcBef>
                <a:spcPct val="20000"/>
              </a:spcBef>
              <a:buChar char="-"/>
              <a:defRPr sz="1200">
                <a:solidFill>
                  <a:schemeClr val="tx1"/>
                </a:solidFill>
                <a:latin typeface="Verdana" panose="020B0604030504040204" pitchFamily="34" charset="0"/>
              </a:defRPr>
            </a:lvl2pPr>
            <a:lvl3pPr marL="1143000" indent="-228600" defTabSz="880745">
              <a:spcBef>
                <a:spcPct val="20000"/>
              </a:spcBef>
              <a:buFont typeface="Marlett" pitchFamily="2" charset="2"/>
              <a:buChar char="8"/>
              <a:defRPr sz="1200">
                <a:solidFill>
                  <a:schemeClr val="tx1"/>
                </a:solidFill>
                <a:latin typeface="Verdana" panose="020B0604030504040204" pitchFamily="34" charset="0"/>
              </a:defRPr>
            </a:lvl3pPr>
            <a:lvl4pPr marL="1600200" indent="-228600" defTabSz="880745">
              <a:spcBef>
                <a:spcPct val="20000"/>
              </a:spcBef>
              <a:buChar char="-"/>
              <a:defRPr sz="1200">
                <a:solidFill>
                  <a:schemeClr val="tx1"/>
                </a:solidFill>
                <a:latin typeface="Verdana" panose="020B0604030504040204" pitchFamily="34" charset="0"/>
              </a:defRPr>
            </a:lvl4pPr>
            <a:lvl5pPr marL="2057400" indent="-228600" defTabSz="880745">
              <a:spcBef>
                <a:spcPct val="20000"/>
              </a:spcBef>
              <a:buFont typeface="Marlett" pitchFamily="2" charset="2"/>
              <a:buChar char="8"/>
              <a:defRPr sz="1200">
                <a:solidFill>
                  <a:schemeClr val="tx1"/>
                </a:solidFill>
                <a:latin typeface="Verdana" panose="020B0604030504040204" pitchFamily="34" charset="0"/>
              </a:defRPr>
            </a:lvl5pPr>
            <a:lvl6pPr marL="25146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6pPr>
            <a:lvl7pPr marL="29718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7pPr>
            <a:lvl8pPr marL="34290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8pPr>
            <a:lvl9pPr marL="38862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9pPr>
          </a:lstStyle>
          <a:p>
            <a:pPr algn="ctr">
              <a:buFontTx/>
              <a:buNone/>
            </a:pPr>
            <a:r>
              <a:rPr lang="zh-CN" altLang="en-US" sz="2800" b="1" dirty="0">
                <a:latin typeface="仿宋" charset="0"/>
                <a:ea typeface="仿宋" charset="0"/>
                <a:cs typeface="仿宋" charset="0"/>
              </a:rPr>
              <a:t>具有理论意义的赶超：</a:t>
            </a:r>
            <a:endParaRPr lang="en-US" altLang="zh-CN" sz="2800" b="1" dirty="0">
              <a:latin typeface="仿宋" charset="0"/>
              <a:ea typeface="仿宋" charset="0"/>
              <a:cs typeface="仿宋" charset="0"/>
            </a:endParaRPr>
          </a:p>
          <a:p>
            <a:pPr algn="ctr">
              <a:buFontTx/>
              <a:buNone/>
            </a:pPr>
            <a:r>
              <a:rPr lang="zh-CN" altLang="en-US" sz="2800" b="1" dirty="0">
                <a:latin typeface="仿宋" charset="0"/>
                <a:ea typeface="仿宋" charset="0"/>
                <a:cs typeface="仿宋" charset="0"/>
              </a:rPr>
              <a:t>从“马车夫”到“公交车乘客”，</a:t>
            </a:r>
            <a:r>
              <a:rPr lang="zh-CN" altLang="en-US" sz="2800" b="1" dirty="0">
                <a:latin typeface="仿宋" charset="0"/>
                <a:ea typeface="仿宋" charset="0"/>
                <a:cs typeface="仿宋" charset="0"/>
              </a:rPr>
              <a:t>再到“铺轨机司机”</a:t>
            </a:r>
            <a:endParaRPr lang="en-US" altLang="zh-CN" sz="2580" dirty="0">
              <a:latin typeface="微软雅黑" panose="020B0503020204020204" pitchFamily="34" charset="-122"/>
              <a:ea typeface="微软雅黑" panose="020B0503020204020204" pitchFamily="34" charset="-122"/>
              <a:cs typeface="KaiTi" charset="-122"/>
            </a:endParaRPr>
          </a:p>
          <a:p>
            <a:pPr algn="ctr">
              <a:buFontTx/>
              <a:buNone/>
            </a:pPr>
            <a:r>
              <a:rPr lang="zh-CN" altLang="en-US" sz="2800" b="1" dirty="0">
                <a:latin typeface="仿宋_GB2312" charset="0"/>
                <a:ea typeface="仿宋_GB2312" charset="0"/>
                <a:cs typeface="KaiTi" charset="-122"/>
              </a:rPr>
              <a:t>“马车夫”</a:t>
            </a:r>
            <a:endParaRPr lang="en-US" altLang="zh-CN" sz="2800" b="1" dirty="0">
              <a:latin typeface="仿宋_GB2312" charset="0"/>
              <a:ea typeface="仿宋_GB2312" charset="0"/>
              <a:cs typeface="KaiTi" charset="-122"/>
            </a:endParaRPr>
          </a:p>
          <a:p>
            <a:pPr algn="ctr">
              <a:buFontTx/>
              <a:buNone/>
            </a:pPr>
            <a:endParaRPr lang="en-US" altLang="zh-CN" sz="2580" dirty="0">
              <a:latin typeface="Times New Roman" panose="02020603050405020304" pitchFamily="18" charset="0"/>
              <a:ea typeface="KaiTi" charset="-122"/>
              <a:cs typeface="KaiTi" charset="-122"/>
            </a:endParaRPr>
          </a:p>
          <a:p>
            <a:pPr algn="ctr">
              <a:buFontTx/>
              <a:buNone/>
            </a:pPr>
            <a:endParaRPr lang="en-US" altLang="zh-CN" sz="2400" b="1" dirty="0">
              <a:latin typeface="仿宋" charset="0"/>
              <a:ea typeface="仿宋" charset="0"/>
              <a:cs typeface="仿宋" charset="0"/>
            </a:endParaRPr>
          </a:p>
        </p:txBody>
      </p:sp>
      <p:sp>
        <p:nvSpPr>
          <p:cNvPr id="3" name="文本框 2"/>
          <p:cNvSpPr txBox="1"/>
          <p:nvPr/>
        </p:nvSpPr>
        <p:spPr>
          <a:xfrm>
            <a:off x="984250" y="1875790"/>
            <a:ext cx="7218045" cy="4799965"/>
          </a:xfrm>
          <a:prstGeom prst="rect">
            <a:avLst/>
          </a:prstGeom>
          <a:noFill/>
        </p:spPr>
        <p:txBody>
          <a:bodyPr wrap="square" rtlCol="0" anchor="t">
            <a:spAutoFit/>
          </a:bodyPr>
          <a:p>
            <a:r>
              <a:rPr lang="en-US" altLang="zh-CN" sz="2400">
                <a:latin typeface="仿宋" charset="0"/>
                <a:ea typeface="仿宋" charset="0"/>
                <a:cs typeface="仿宋" charset="0"/>
              </a:rPr>
              <a:t>   </a:t>
            </a:r>
            <a:r>
              <a:rPr lang="zh-CN" altLang="en-US" sz="2400">
                <a:latin typeface="仿宋" charset="0"/>
                <a:ea typeface="仿宋" charset="0"/>
                <a:cs typeface="仿宋" charset="0"/>
              </a:rPr>
              <a:t>“人类与其说像是会开出千姿百态美丽花朵的无数蓓蕾，不如说像是在同一条道上行进的一长列马车。有些马车正飞速的奔向城镇，另一些马车则会被困在荒野，不然就是在翻山越岭之后陷在最后一道关口。还有一些马车受到印第安人的攻击，烧得浓烟滚滚地被弃置路旁。另一些马车被战斗吓破了胆，一时慌不择路失去了方向，从而走上了错误的方向，当然也有一些马车手厌倦了旅途，决定沿路折回到某个地方，在那里支起永久的帐篷。其他马车手会发现到达主路的其他路线，但是他们清楚，在通过最后的山脉之后，大家会走上同样的道路。不过绝大多数马车会朝城镇方向缓缓行驶，其中的绝大多数最终会到达那里。”</a:t>
            </a:r>
            <a:endParaRPr lang="zh-CN" altLang="en-US"/>
          </a:p>
          <a:p>
            <a:endParaRPr lang="zh-CN" altLang="en-US"/>
          </a:p>
        </p:txBody>
      </p:sp>
      <p:pic>
        <p:nvPicPr>
          <p:cNvPr id="7" name="图片 6"/>
          <p:cNvPicPr>
            <a:picLocks noChangeAspect="1"/>
          </p:cNvPicPr>
          <p:nvPr/>
        </p:nvPicPr>
        <p:blipFill>
          <a:blip r:embed="rId2"/>
          <a:stretch>
            <a:fillRect/>
          </a:stretch>
        </p:blipFill>
        <p:spPr>
          <a:xfrm>
            <a:off x="8401050" y="2431415"/>
            <a:ext cx="3120390" cy="23107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KMA161C8A3"/>
          <p:cNvSpPr>
            <a:spLocks noChangeArrowheads="1"/>
          </p:cNvSpPr>
          <p:nvPr>
            <p:custDataLst>
              <p:tags r:id="rId1"/>
            </p:custDataLst>
          </p:nvPr>
        </p:nvSpPr>
        <p:spPr bwMode="auto">
          <a:xfrm>
            <a:off x="2500296" y="286355"/>
            <a:ext cx="8656268" cy="600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6751" tIns="44248" rIns="46751" bIns="44248">
            <a:spAutoFit/>
          </a:bodyPr>
          <a:lstStyle>
            <a:lvl1pPr defTabSz="880745">
              <a:spcBef>
                <a:spcPct val="40000"/>
              </a:spcBef>
              <a:buChar char="•"/>
              <a:defRPr sz="1400">
                <a:solidFill>
                  <a:schemeClr val="tx1"/>
                </a:solidFill>
                <a:latin typeface="Verdana" panose="020B0604030504040204" pitchFamily="34" charset="0"/>
              </a:defRPr>
            </a:lvl1pPr>
            <a:lvl2pPr marL="333375" indent="-113030" defTabSz="880745">
              <a:spcBef>
                <a:spcPct val="20000"/>
              </a:spcBef>
              <a:buChar char="-"/>
              <a:defRPr sz="1200">
                <a:solidFill>
                  <a:schemeClr val="tx1"/>
                </a:solidFill>
                <a:latin typeface="Verdana" panose="020B0604030504040204" pitchFamily="34" charset="0"/>
              </a:defRPr>
            </a:lvl2pPr>
            <a:lvl3pPr marL="1143000" indent="-228600" defTabSz="880745">
              <a:spcBef>
                <a:spcPct val="20000"/>
              </a:spcBef>
              <a:buFont typeface="Marlett" pitchFamily="2" charset="2"/>
              <a:buChar char="8"/>
              <a:defRPr sz="1200">
                <a:solidFill>
                  <a:schemeClr val="tx1"/>
                </a:solidFill>
                <a:latin typeface="Verdana" panose="020B0604030504040204" pitchFamily="34" charset="0"/>
              </a:defRPr>
            </a:lvl3pPr>
            <a:lvl4pPr marL="1600200" indent="-228600" defTabSz="880745">
              <a:spcBef>
                <a:spcPct val="20000"/>
              </a:spcBef>
              <a:buChar char="-"/>
              <a:defRPr sz="1200">
                <a:solidFill>
                  <a:schemeClr val="tx1"/>
                </a:solidFill>
                <a:latin typeface="Verdana" panose="020B0604030504040204" pitchFamily="34" charset="0"/>
              </a:defRPr>
            </a:lvl4pPr>
            <a:lvl5pPr marL="2057400" indent="-228600" defTabSz="880745">
              <a:spcBef>
                <a:spcPct val="20000"/>
              </a:spcBef>
              <a:buFont typeface="Marlett" pitchFamily="2" charset="2"/>
              <a:buChar char="8"/>
              <a:defRPr sz="1200">
                <a:solidFill>
                  <a:schemeClr val="tx1"/>
                </a:solidFill>
                <a:latin typeface="Verdana" panose="020B0604030504040204" pitchFamily="34" charset="0"/>
              </a:defRPr>
            </a:lvl5pPr>
            <a:lvl6pPr marL="25146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6pPr>
            <a:lvl7pPr marL="29718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7pPr>
            <a:lvl8pPr marL="34290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8pPr>
            <a:lvl9pPr marL="38862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9pPr>
          </a:lstStyle>
          <a:p>
            <a:pPr algn="ctr">
              <a:buFontTx/>
              <a:buNone/>
            </a:pPr>
            <a:r>
              <a:rPr lang="zh-CN" altLang="en-US" sz="2800" b="1" dirty="0">
                <a:latin typeface="仿宋" charset="0"/>
                <a:ea typeface="仿宋" charset="0"/>
                <a:cs typeface="仿宋" charset="0"/>
              </a:rPr>
              <a:t>具有理论意义的赶超：</a:t>
            </a:r>
            <a:endParaRPr lang="en-US" altLang="zh-CN" sz="2800" b="1" dirty="0">
              <a:latin typeface="仿宋" charset="0"/>
              <a:ea typeface="仿宋" charset="0"/>
              <a:cs typeface="仿宋" charset="0"/>
            </a:endParaRPr>
          </a:p>
          <a:p>
            <a:pPr algn="ctr">
              <a:buFontTx/>
              <a:buNone/>
            </a:pPr>
            <a:r>
              <a:rPr lang="zh-CN" altLang="en-US" sz="2800" b="1" dirty="0">
                <a:latin typeface="仿宋" charset="0"/>
                <a:ea typeface="仿宋" charset="0"/>
                <a:cs typeface="仿宋" charset="0"/>
              </a:rPr>
              <a:t>从“公交车乘客”到“铺轨机司机”</a:t>
            </a:r>
            <a:endParaRPr lang="en-US" altLang="zh-CN" sz="2580" dirty="0">
              <a:latin typeface="微软雅黑" panose="020B0503020204020204" pitchFamily="34" charset="-122"/>
              <a:ea typeface="微软雅黑" panose="020B0503020204020204" pitchFamily="34" charset="-122"/>
              <a:cs typeface="KaiTi" charset="-122"/>
            </a:endParaRPr>
          </a:p>
          <a:p>
            <a:pPr algn="ctr">
              <a:buFontTx/>
              <a:buNone/>
            </a:pPr>
            <a:endParaRPr lang="en-US" altLang="zh-CN" sz="2580" dirty="0">
              <a:latin typeface="Times New Roman" panose="02020603050405020304" pitchFamily="18" charset="0"/>
              <a:ea typeface="KaiTi" charset="-122"/>
              <a:cs typeface="KaiTi" charset="-122"/>
            </a:endParaRPr>
          </a:p>
          <a:p>
            <a:pPr algn="ctr">
              <a:buFontTx/>
              <a:buNone/>
            </a:pPr>
            <a:endParaRPr lang="en-US" altLang="zh-CN" sz="2580" dirty="0">
              <a:latin typeface="Times New Roman" panose="02020603050405020304" pitchFamily="18" charset="0"/>
              <a:ea typeface="KaiTi" charset="-122"/>
              <a:cs typeface="KaiTi" charset="-122"/>
            </a:endParaRPr>
          </a:p>
          <a:p>
            <a:pPr algn="ctr">
              <a:buFontTx/>
              <a:buNone/>
            </a:pPr>
            <a:endParaRPr lang="en-US" altLang="zh-CN" sz="2580" dirty="0">
              <a:latin typeface="Times New Roman" panose="02020603050405020304" pitchFamily="18" charset="0"/>
              <a:ea typeface="KaiTi" charset="-122"/>
              <a:cs typeface="KaiTi" charset="-122"/>
            </a:endParaRPr>
          </a:p>
          <a:p>
            <a:pPr algn="ctr">
              <a:buFontTx/>
              <a:buNone/>
            </a:pPr>
            <a:endParaRPr lang="en-US" altLang="zh-CN" sz="2580" dirty="0">
              <a:latin typeface="Times New Roman" panose="02020603050405020304" pitchFamily="18" charset="0"/>
              <a:ea typeface="KaiTi" charset="-122"/>
              <a:cs typeface="KaiTi" charset="-122"/>
            </a:endParaRPr>
          </a:p>
          <a:p>
            <a:pPr>
              <a:buFontTx/>
              <a:buNone/>
            </a:pPr>
            <a:endParaRPr lang="en-US" altLang="zh-CN" sz="2580" dirty="0">
              <a:latin typeface="Times New Roman" panose="02020603050405020304" pitchFamily="18" charset="0"/>
              <a:ea typeface="KaiTi" charset="-122"/>
              <a:cs typeface="KaiTi" charset="-122"/>
            </a:endParaRPr>
          </a:p>
          <a:p>
            <a:pPr>
              <a:buFontTx/>
              <a:buNone/>
            </a:pPr>
            <a:r>
              <a:rPr lang="en-US" altLang="zh-CN" sz="2580" dirty="0">
                <a:latin typeface="微软雅黑" panose="020B0503020204020204" pitchFamily="34" charset="-122"/>
                <a:ea typeface="微软雅黑" panose="020B0503020204020204" pitchFamily="34" charset="-122"/>
                <a:cs typeface="KaiTi" charset="-122"/>
              </a:rPr>
              <a:t>        </a:t>
            </a:r>
            <a:r>
              <a:rPr lang="en-US" altLang="zh-CN" sz="2400" b="1" dirty="0">
                <a:latin typeface="仿宋" charset="0"/>
                <a:ea typeface="仿宋" charset="0"/>
                <a:cs typeface="仿宋" charset="0"/>
              </a:rPr>
              <a:t>     </a:t>
            </a:r>
            <a:r>
              <a:rPr lang="en-US" altLang="zh-CN" sz="2400" dirty="0">
                <a:latin typeface="Times New Roman Regular" panose="02020603050405020304" charset="0"/>
                <a:ea typeface="仿宋" charset="0"/>
                <a:cs typeface="Times New Roman Regular" panose="02020603050405020304" charset="0"/>
              </a:rPr>
              <a:t>&gt;</a:t>
            </a:r>
            <a:r>
              <a:rPr lang="en-US" altLang="zh-CN" sz="2400" b="1" dirty="0">
                <a:latin typeface="仿宋" charset="0"/>
                <a:ea typeface="仿宋" charset="0"/>
                <a:cs typeface="仿宋" charset="0"/>
              </a:rPr>
              <a:t> </a:t>
            </a:r>
            <a:r>
              <a:rPr lang="zh-CN" altLang="en-US" sz="2400" b="1" dirty="0">
                <a:latin typeface="仿宋" charset="0"/>
                <a:ea typeface="仿宋" charset="0"/>
                <a:cs typeface="仿宋" charset="0"/>
              </a:rPr>
              <a:t>美德日等成功实现赶超的后进大国都推动了</a:t>
            </a:r>
            <a:endParaRPr lang="en-US" altLang="zh-CN" sz="2400" b="1" dirty="0">
              <a:latin typeface="仿宋" charset="0"/>
              <a:ea typeface="仿宋" charset="0"/>
              <a:cs typeface="仿宋" charset="0"/>
            </a:endParaRPr>
          </a:p>
          <a:p>
            <a:pPr>
              <a:buFontTx/>
              <a:buNone/>
            </a:pPr>
            <a:r>
              <a:rPr lang="en-US" altLang="zh-CN" sz="2400" b="1" dirty="0">
                <a:latin typeface="仿宋" charset="0"/>
                <a:ea typeface="仿宋" charset="0"/>
                <a:cs typeface="仿宋" charset="0"/>
              </a:rPr>
              <a:t>             </a:t>
            </a:r>
            <a:r>
              <a:rPr lang="zh-CN" altLang="en-US" sz="2400" b="1" dirty="0">
                <a:latin typeface="仿宋" charset="0"/>
                <a:ea typeface="仿宋" charset="0"/>
                <a:cs typeface="仿宋" charset="0"/>
              </a:rPr>
              <a:t>具有范式变迁意义的组织形态创新。如果中</a:t>
            </a:r>
            <a:endParaRPr lang="en-US" altLang="zh-CN" sz="2400" b="1" dirty="0">
              <a:latin typeface="仿宋" charset="0"/>
              <a:ea typeface="仿宋" charset="0"/>
              <a:cs typeface="仿宋" charset="0"/>
            </a:endParaRPr>
          </a:p>
          <a:p>
            <a:pPr>
              <a:buFontTx/>
              <a:buNone/>
            </a:pPr>
            <a:r>
              <a:rPr lang="en-US" altLang="zh-CN" sz="2400" b="1" dirty="0">
                <a:latin typeface="仿宋" charset="0"/>
                <a:ea typeface="仿宋" charset="0"/>
                <a:cs typeface="仿宋" charset="0"/>
              </a:rPr>
              <a:t>             </a:t>
            </a:r>
            <a:r>
              <a:rPr lang="zh-CN" altLang="en-US" sz="2400" b="1" dirty="0">
                <a:latin typeface="仿宋" charset="0"/>
                <a:ea typeface="仿宋" charset="0"/>
                <a:cs typeface="仿宋" charset="0"/>
              </a:rPr>
              <a:t>国实践之中没有具有范式变迁意义的组织形</a:t>
            </a:r>
            <a:endParaRPr lang="en-US" altLang="zh-CN" sz="2400" b="1" dirty="0">
              <a:latin typeface="仿宋" charset="0"/>
              <a:ea typeface="仿宋" charset="0"/>
              <a:cs typeface="仿宋" charset="0"/>
            </a:endParaRPr>
          </a:p>
          <a:p>
            <a:pPr>
              <a:buFontTx/>
              <a:buNone/>
            </a:pPr>
            <a:r>
              <a:rPr lang="en-US" altLang="zh-CN" sz="2400" b="1" dirty="0">
                <a:latin typeface="仿宋" charset="0"/>
                <a:ea typeface="仿宋" charset="0"/>
                <a:cs typeface="仿宋" charset="0"/>
              </a:rPr>
              <a:t>             </a:t>
            </a:r>
            <a:r>
              <a:rPr lang="zh-CN" altLang="en-US" sz="2400" b="1" dirty="0">
                <a:latin typeface="仿宋" charset="0"/>
                <a:ea typeface="仿宋" charset="0"/>
                <a:cs typeface="仿宋" charset="0"/>
              </a:rPr>
              <a:t>态创新，那么崛起可能只是规模扩张。</a:t>
            </a:r>
            <a:endParaRPr lang="en-US" altLang="zh-CN" sz="2400" b="1" dirty="0">
              <a:latin typeface="仿宋" charset="0"/>
              <a:ea typeface="仿宋" charset="0"/>
              <a:cs typeface="仿宋" charset="0"/>
            </a:endParaRPr>
          </a:p>
        </p:txBody>
      </p:sp>
      <p:pic>
        <p:nvPicPr>
          <p:cNvPr id="6"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25" y="1483360"/>
            <a:ext cx="1983105"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4603750" y="1483360"/>
            <a:ext cx="2226945" cy="2545715"/>
          </a:xfrm>
          <a:prstGeom prst="rect">
            <a:avLst/>
          </a:prstGeom>
        </p:spPr>
      </p:pic>
      <p:pic>
        <p:nvPicPr>
          <p:cNvPr id="3" name="图片 2"/>
          <p:cNvPicPr>
            <a:picLocks noChangeAspect="1"/>
          </p:cNvPicPr>
          <p:nvPr/>
        </p:nvPicPr>
        <p:blipFill>
          <a:blip r:embed="rId4"/>
          <a:stretch>
            <a:fillRect/>
          </a:stretch>
        </p:blipFill>
        <p:spPr>
          <a:xfrm>
            <a:off x="0" y="2837815"/>
            <a:ext cx="1961515" cy="64516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KMA161C8A3"/>
          <p:cNvSpPr>
            <a:spLocks noChangeArrowheads="1"/>
          </p:cNvSpPr>
          <p:nvPr>
            <p:custDataLst>
              <p:tags r:id="rId1"/>
            </p:custDataLst>
          </p:nvPr>
        </p:nvSpPr>
        <p:spPr bwMode="auto">
          <a:xfrm>
            <a:off x="2500296" y="554325"/>
            <a:ext cx="865626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6751" tIns="44248" rIns="46751" bIns="44248">
            <a:spAutoFit/>
          </a:bodyPr>
          <a:lstStyle>
            <a:lvl1pPr defTabSz="880745">
              <a:spcBef>
                <a:spcPct val="40000"/>
              </a:spcBef>
              <a:buChar char="•"/>
              <a:defRPr sz="1400">
                <a:solidFill>
                  <a:schemeClr val="tx1"/>
                </a:solidFill>
                <a:latin typeface="Verdana" panose="020B0604030504040204" pitchFamily="34" charset="0"/>
              </a:defRPr>
            </a:lvl1pPr>
            <a:lvl2pPr marL="333375" indent="-113030" defTabSz="880745">
              <a:spcBef>
                <a:spcPct val="20000"/>
              </a:spcBef>
              <a:buChar char="-"/>
              <a:defRPr sz="1200">
                <a:solidFill>
                  <a:schemeClr val="tx1"/>
                </a:solidFill>
                <a:latin typeface="Verdana" panose="020B0604030504040204" pitchFamily="34" charset="0"/>
              </a:defRPr>
            </a:lvl2pPr>
            <a:lvl3pPr marL="1143000" indent="-228600" defTabSz="880745">
              <a:spcBef>
                <a:spcPct val="20000"/>
              </a:spcBef>
              <a:buFont typeface="Marlett" pitchFamily="2" charset="2"/>
              <a:buChar char="8"/>
              <a:defRPr sz="1200">
                <a:solidFill>
                  <a:schemeClr val="tx1"/>
                </a:solidFill>
                <a:latin typeface="Verdana" panose="020B0604030504040204" pitchFamily="34" charset="0"/>
              </a:defRPr>
            </a:lvl3pPr>
            <a:lvl4pPr marL="1600200" indent="-228600" defTabSz="880745">
              <a:spcBef>
                <a:spcPct val="20000"/>
              </a:spcBef>
              <a:buChar char="-"/>
              <a:defRPr sz="1200">
                <a:solidFill>
                  <a:schemeClr val="tx1"/>
                </a:solidFill>
                <a:latin typeface="Verdana" panose="020B0604030504040204" pitchFamily="34" charset="0"/>
              </a:defRPr>
            </a:lvl4pPr>
            <a:lvl5pPr marL="2057400" indent="-228600" defTabSz="880745">
              <a:spcBef>
                <a:spcPct val="20000"/>
              </a:spcBef>
              <a:buFont typeface="Marlett" pitchFamily="2" charset="2"/>
              <a:buChar char="8"/>
              <a:defRPr sz="1200">
                <a:solidFill>
                  <a:schemeClr val="tx1"/>
                </a:solidFill>
                <a:latin typeface="Verdana" panose="020B0604030504040204" pitchFamily="34" charset="0"/>
              </a:defRPr>
            </a:lvl5pPr>
            <a:lvl6pPr marL="25146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6pPr>
            <a:lvl7pPr marL="29718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7pPr>
            <a:lvl8pPr marL="34290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8pPr>
            <a:lvl9pPr marL="3886200" indent="-228600" defTabSz="880745" eaLnBrk="0" fontAlgn="base" hangingPunct="0">
              <a:spcBef>
                <a:spcPct val="20000"/>
              </a:spcBef>
              <a:spcAft>
                <a:spcPct val="0"/>
              </a:spcAft>
              <a:buFont typeface="Marlett" pitchFamily="2" charset="2"/>
              <a:buChar char="8"/>
              <a:defRPr sz="1200">
                <a:solidFill>
                  <a:schemeClr val="tx1"/>
                </a:solidFill>
                <a:latin typeface="Verdana" panose="020B0604030504040204" pitchFamily="34" charset="0"/>
              </a:defRPr>
            </a:lvl9pPr>
          </a:lstStyle>
          <a:p>
            <a:pPr algn="ctr">
              <a:buFontTx/>
              <a:buNone/>
            </a:pPr>
            <a:r>
              <a:rPr lang="zh-CN" altLang="en-US" sz="2800" b="1" dirty="0">
                <a:latin typeface="仿宋" charset="0"/>
                <a:ea typeface="仿宋" charset="0"/>
                <a:cs typeface="仿宋" charset="0"/>
              </a:rPr>
              <a:t>具有理论意义的赶超：</a:t>
            </a:r>
            <a:endParaRPr lang="en-US" altLang="zh-CN" sz="2800" b="1" dirty="0">
              <a:latin typeface="仿宋" charset="0"/>
              <a:ea typeface="仿宋" charset="0"/>
              <a:cs typeface="仿宋" charset="0"/>
            </a:endParaRPr>
          </a:p>
          <a:p>
            <a:pPr algn="ctr">
              <a:buFontTx/>
              <a:buNone/>
            </a:pPr>
            <a:r>
              <a:rPr lang="zh-CN" altLang="en-US" sz="2800" b="1" dirty="0">
                <a:latin typeface="仿宋" charset="0"/>
                <a:ea typeface="仿宋" charset="0"/>
                <a:cs typeface="仿宋" charset="0"/>
              </a:rPr>
              <a:t>从马车夫到“公交车乘客”，</a:t>
            </a:r>
            <a:r>
              <a:rPr lang="zh-CN" altLang="en-US" sz="2800" b="1" dirty="0">
                <a:latin typeface="仿宋" charset="0"/>
                <a:ea typeface="仿宋" charset="0"/>
                <a:cs typeface="仿宋" charset="0"/>
              </a:rPr>
              <a:t>在到“铺轨机司机”</a:t>
            </a:r>
            <a:endParaRPr lang="en-US" altLang="zh-CN" sz="2400" b="1" dirty="0">
              <a:latin typeface="仿宋" charset="0"/>
              <a:ea typeface="仿宋" charset="0"/>
              <a:cs typeface="仿宋" charset="0"/>
            </a:endParaRPr>
          </a:p>
        </p:txBody>
      </p:sp>
      <p:pic>
        <p:nvPicPr>
          <p:cNvPr id="4" name="图片 3"/>
          <p:cNvPicPr>
            <a:picLocks noChangeAspect="1"/>
          </p:cNvPicPr>
          <p:nvPr/>
        </p:nvPicPr>
        <p:blipFill>
          <a:blip r:embed="rId2"/>
          <a:stretch>
            <a:fillRect/>
          </a:stretch>
        </p:blipFill>
        <p:spPr>
          <a:xfrm>
            <a:off x="2193925" y="1891665"/>
            <a:ext cx="5064125" cy="3074670"/>
          </a:xfrm>
          <a:prstGeom prst="rect">
            <a:avLst/>
          </a:prstGeom>
        </p:spPr>
      </p:pic>
      <p:pic>
        <p:nvPicPr>
          <p:cNvPr id="5" name="图片 2" descr="IMG_256"/>
          <p:cNvPicPr>
            <a:picLocks noChangeAspect="1"/>
          </p:cNvPicPr>
          <p:nvPr/>
        </p:nvPicPr>
        <p:blipFill>
          <a:blip r:embed="rId3"/>
          <a:stretch>
            <a:fillRect/>
          </a:stretch>
        </p:blipFill>
        <p:spPr>
          <a:xfrm>
            <a:off x="7366635" y="1890395"/>
            <a:ext cx="4699000" cy="3075940"/>
          </a:xfrm>
          <a:prstGeom prst="rect">
            <a:avLst/>
          </a:prstGeom>
          <a:noFill/>
          <a:ln w="9525">
            <a:noFill/>
          </a:ln>
        </p:spPr>
      </p:pic>
      <p:pic>
        <p:nvPicPr>
          <p:cNvPr id="6" name="图片 5"/>
          <p:cNvPicPr>
            <a:picLocks noChangeAspect="1"/>
          </p:cNvPicPr>
          <p:nvPr/>
        </p:nvPicPr>
        <p:blipFill>
          <a:blip r:embed="rId4"/>
          <a:stretch>
            <a:fillRect/>
          </a:stretch>
        </p:blipFill>
        <p:spPr>
          <a:xfrm>
            <a:off x="0" y="2837815"/>
            <a:ext cx="1961515" cy="64516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2837815"/>
            <a:ext cx="1961515" cy="645160"/>
          </a:xfrm>
          <a:prstGeom prst="rect">
            <a:avLst/>
          </a:prstGeom>
        </p:spPr>
      </p:pic>
      <p:pic>
        <p:nvPicPr>
          <p:cNvPr id="2" name="图片 1"/>
          <p:cNvPicPr>
            <a:picLocks noChangeAspect="1"/>
          </p:cNvPicPr>
          <p:nvPr/>
        </p:nvPicPr>
        <p:blipFill>
          <a:blip r:embed="rId2"/>
          <a:stretch>
            <a:fillRect/>
          </a:stretch>
        </p:blipFill>
        <p:spPr>
          <a:xfrm>
            <a:off x="3270250" y="342265"/>
            <a:ext cx="6138545" cy="607187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457575" y="1086485"/>
            <a:ext cx="766889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r>
              <a:rPr lang="en-US" altLang="zh-CN" sz="3600" dirty="0">
                <a:latin typeface="Times New Roman Regular" panose="02020603050405020304" charset="0"/>
                <a:ea typeface="仿宋" charset="0"/>
                <a:cs typeface="Times New Roman Regular" panose="02020603050405020304" charset="0"/>
                <a:sym typeface="+mn-ea"/>
              </a:rPr>
              <a:t>21</a:t>
            </a:r>
            <a:r>
              <a:rPr lang="zh-CN" altLang="zh-CN" sz="3600" b="1" dirty="0">
                <a:latin typeface="仿宋" charset="0"/>
                <a:ea typeface="仿宋" charset="0"/>
                <a:sym typeface="+mn-ea"/>
              </a:rPr>
              <a:t>世纪的日本经济</a:t>
            </a:r>
            <a:endParaRPr lang="zh-CN" altLang="zh-CN" sz="3600" b="1" dirty="0">
              <a:latin typeface="仿宋" charset="0"/>
              <a:ea typeface="仿宋" charset="0"/>
              <a:sym typeface="+mn-ea"/>
            </a:endParaRPr>
          </a:p>
        </p:txBody>
      </p:sp>
      <p:pic>
        <p:nvPicPr>
          <p:cNvPr id="3" name="图片 2"/>
          <p:cNvPicPr>
            <a:picLocks noChangeAspect="1"/>
          </p:cNvPicPr>
          <p:nvPr/>
        </p:nvPicPr>
        <p:blipFill>
          <a:blip r:embed="rId1"/>
          <a:stretch>
            <a:fillRect/>
          </a:stretch>
        </p:blipFill>
        <p:spPr>
          <a:xfrm>
            <a:off x="0" y="2837815"/>
            <a:ext cx="1961515" cy="645160"/>
          </a:xfrm>
          <a:prstGeom prst="rect">
            <a:avLst/>
          </a:prstGeom>
        </p:spPr>
      </p:pic>
      <p:pic>
        <p:nvPicPr>
          <p:cNvPr id="2" name="图片 1" descr="IMG_256"/>
          <p:cNvPicPr>
            <a:picLocks noChangeAspect="1"/>
          </p:cNvPicPr>
          <p:nvPr/>
        </p:nvPicPr>
        <p:blipFill>
          <a:blip r:embed="rId2"/>
          <a:stretch>
            <a:fillRect/>
          </a:stretch>
        </p:blipFill>
        <p:spPr>
          <a:xfrm>
            <a:off x="7679690" y="1731328"/>
            <a:ext cx="3810000" cy="4391025"/>
          </a:xfrm>
          <a:prstGeom prst="rect">
            <a:avLst/>
          </a:prstGeom>
          <a:noFill/>
          <a:ln w="9525">
            <a:noFill/>
          </a:ln>
        </p:spPr>
      </p:pic>
      <p:pic>
        <p:nvPicPr>
          <p:cNvPr id="9" name="图片 1" descr="IMG_256"/>
          <p:cNvPicPr>
            <a:picLocks noChangeAspect="1"/>
          </p:cNvPicPr>
          <p:nvPr/>
        </p:nvPicPr>
        <p:blipFill>
          <a:blip r:embed="rId3"/>
          <a:stretch>
            <a:fillRect/>
          </a:stretch>
        </p:blipFill>
        <p:spPr>
          <a:xfrm>
            <a:off x="3284220" y="1812925"/>
            <a:ext cx="3524250" cy="45148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626485" y="1109345"/>
            <a:ext cx="766889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r>
              <a:rPr lang="en-US" altLang="zh-CN" sz="3600" dirty="0">
                <a:latin typeface="Times New Roman Regular" panose="02020603050405020304" charset="0"/>
                <a:ea typeface="仿宋" charset="0"/>
                <a:cs typeface="Times New Roman Regular" panose="02020603050405020304" charset="0"/>
                <a:sym typeface="+mn-ea"/>
              </a:rPr>
              <a:t>21</a:t>
            </a:r>
            <a:r>
              <a:rPr lang="zh-CN" altLang="zh-CN" sz="3600" b="1" dirty="0">
                <a:latin typeface="仿宋" charset="0"/>
                <a:ea typeface="仿宋" charset="0"/>
                <a:sym typeface="+mn-ea"/>
              </a:rPr>
              <a:t>世纪的日本企业</a:t>
            </a:r>
            <a:endParaRPr lang="zh-CN" altLang="en-CA" sz="3200" b="1" dirty="0">
              <a:latin typeface="仿宋" charset="0"/>
              <a:ea typeface="仿宋" charset="0"/>
              <a:cs typeface="仿宋" charset="0"/>
            </a:endParaRPr>
          </a:p>
        </p:txBody>
      </p:sp>
      <p:pic>
        <p:nvPicPr>
          <p:cNvPr id="18" name="Picture 12" descr="rmtM0CPUwYpMpuJZZ+pAIV83lthiQ="/>
          <p:cNvPicPr>
            <a:picLocks noChangeAspect="1" noChangeArrowheads="1"/>
          </p:cNvPicPr>
          <p:nvPr/>
        </p:nvPicPr>
        <p:blipFill>
          <a:blip r:embed="rId1" cstate="print"/>
          <a:srcRect/>
          <a:stretch>
            <a:fillRect/>
          </a:stretch>
        </p:blipFill>
        <p:spPr bwMode="auto">
          <a:xfrm>
            <a:off x="2164715" y="1936115"/>
            <a:ext cx="3198495" cy="4091940"/>
          </a:xfrm>
          <a:prstGeom prst="rect">
            <a:avLst/>
          </a:prstGeom>
          <a:noFill/>
          <a:ln w="9525">
            <a:noFill/>
            <a:miter lim="800000"/>
            <a:headEnd/>
            <a:tailEnd/>
          </a:ln>
        </p:spPr>
      </p:pic>
      <p:pic>
        <p:nvPicPr>
          <p:cNvPr id="21" name="图片 20" descr="日本の競争戦略の詳細を見る">
            <a:hlinkClick r:id="rId2" tgtFrame="&quot;_blank&quo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67045" y="1875155"/>
            <a:ext cx="3006090" cy="4152265"/>
          </a:xfrm>
          <a:prstGeom prst="rect">
            <a:avLst/>
          </a:prstGeom>
          <a:noFill/>
          <a:ln>
            <a:noFill/>
          </a:ln>
        </p:spPr>
      </p:pic>
      <p:pic>
        <p:nvPicPr>
          <p:cNvPr id="20" name="Picture 18" descr="487843-1_b">
            <a:hlinkClick r:id="rId4"/>
          </p:cNvPr>
          <p:cNvPicPr>
            <a:picLocks noChangeAspect="1" noChangeArrowheads="1"/>
          </p:cNvPicPr>
          <p:nvPr/>
        </p:nvPicPr>
        <p:blipFill>
          <a:blip r:embed="rId5" cstate="print"/>
          <a:srcRect/>
          <a:stretch>
            <a:fillRect/>
          </a:stretch>
        </p:blipFill>
        <p:spPr bwMode="auto">
          <a:xfrm>
            <a:off x="8795385" y="1875155"/>
            <a:ext cx="2997835" cy="4152265"/>
          </a:xfrm>
          <a:prstGeom prst="rect">
            <a:avLst/>
          </a:prstGeom>
          <a:noFill/>
          <a:ln w="9525">
            <a:noFill/>
            <a:miter lim="800000"/>
            <a:headEnd/>
            <a:tailEnd/>
          </a:ln>
        </p:spPr>
      </p:pic>
      <p:pic>
        <p:nvPicPr>
          <p:cNvPr id="2" name="图片 1"/>
          <p:cNvPicPr>
            <a:picLocks noChangeAspect="1"/>
          </p:cNvPicPr>
          <p:nvPr/>
        </p:nvPicPr>
        <p:blipFill>
          <a:blip r:embed="rId6"/>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185920" y="25400"/>
            <a:ext cx="4198620" cy="6832600"/>
          </a:xfrm>
          <a:prstGeom prst="rect">
            <a:avLst/>
          </a:prstGeom>
        </p:spPr>
      </p:pic>
      <p:pic>
        <p:nvPicPr>
          <p:cNvPr id="5" name="图片 4"/>
          <p:cNvPicPr>
            <a:picLocks noChangeAspect="1"/>
          </p:cNvPicPr>
          <p:nvPr/>
        </p:nvPicPr>
        <p:blipFill>
          <a:blip r:embed="rId2"/>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2921635" y="654685"/>
            <a:ext cx="766889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r>
              <a:rPr lang="en-US" altLang="zh-CN" sz="3600" dirty="0">
                <a:latin typeface="Times New Roman Regular" panose="02020603050405020304" charset="0"/>
                <a:ea typeface="仿宋" charset="0"/>
                <a:cs typeface="Times New Roman Regular" panose="02020603050405020304" charset="0"/>
                <a:sym typeface="+mn-ea"/>
              </a:rPr>
              <a:t>21</a:t>
            </a:r>
            <a:r>
              <a:rPr lang="zh-CN" altLang="zh-CN" sz="3600" b="1" dirty="0">
                <a:latin typeface="仿宋" charset="0"/>
                <a:ea typeface="仿宋" charset="0"/>
                <a:sym typeface="+mn-ea"/>
              </a:rPr>
              <a:t>世纪的日本</a:t>
            </a:r>
            <a:r>
              <a:rPr lang="zh-CN" altLang="zh-CN" sz="3600" b="1" dirty="0">
                <a:latin typeface="仿宋" charset="0"/>
                <a:ea typeface="仿宋" charset="0"/>
                <a:sym typeface="+mn-ea"/>
              </a:rPr>
              <a:t>社会</a:t>
            </a:r>
            <a:endParaRPr lang="zh-CN" altLang="en-CA" sz="3200" b="1" dirty="0">
              <a:latin typeface="仿宋" charset="0"/>
              <a:ea typeface="仿宋" charset="0"/>
              <a:cs typeface="仿宋" charset="0"/>
            </a:endParaRPr>
          </a:p>
        </p:txBody>
      </p:sp>
      <p:pic>
        <p:nvPicPr>
          <p:cNvPr id="2" name="图片 1"/>
          <p:cNvPicPr>
            <a:picLocks noChangeAspect="1"/>
          </p:cNvPicPr>
          <p:nvPr/>
        </p:nvPicPr>
        <p:blipFill>
          <a:blip r:embed="rId1"/>
          <a:stretch>
            <a:fillRect/>
          </a:stretch>
        </p:blipFill>
        <p:spPr>
          <a:xfrm>
            <a:off x="0" y="2837815"/>
            <a:ext cx="1961515" cy="645160"/>
          </a:xfrm>
          <a:prstGeom prst="rect">
            <a:avLst/>
          </a:prstGeom>
        </p:spPr>
      </p:pic>
      <p:pic>
        <p:nvPicPr>
          <p:cNvPr id="3" name="图片 2"/>
          <p:cNvPicPr>
            <a:picLocks noChangeAspect="1"/>
          </p:cNvPicPr>
          <p:nvPr/>
        </p:nvPicPr>
        <p:blipFill>
          <a:blip r:embed="rId2"/>
          <a:stretch>
            <a:fillRect/>
          </a:stretch>
        </p:blipFill>
        <p:spPr>
          <a:xfrm>
            <a:off x="2104390" y="1858645"/>
            <a:ext cx="5386705" cy="3140710"/>
          </a:xfrm>
          <a:prstGeom prst="rect">
            <a:avLst/>
          </a:prstGeom>
        </p:spPr>
      </p:pic>
      <p:pic>
        <p:nvPicPr>
          <p:cNvPr id="4" name="图片 3"/>
          <p:cNvPicPr>
            <a:picLocks noChangeAspect="1"/>
          </p:cNvPicPr>
          <p:nvPr/>
        </p:nvPicPr>
        <p:blipFill>
          <a:blip r:embed="rId3"/>
          <a:stretch>
            <a:fillRect/>
          </a:stretch>
        </p:blipFill>
        <p:spPr>
          <a:xfrm>
            <a:off x="7633970" y="1250950"/>
            <a:ext cx="4379595" cy="4356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28"/>
          <p:cNvSpPr txBox="1">
            <a:spLocks noChangeArrowheads="1"/>
          </p:cNvSpPr>
          <p:nvPr/>
        </p:nvSpPr>
        <p:spPr bwMode="auto">
          <a:xfrm>
            <a:off x="3592830" y="1097915"/>
            <a:ext cx="766889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itchFamily="2" charset="-122"/>
              </a:defRPr>
            </a:lvl9pPr>
          </a:lstStyle>
          <a:p>
            <a:pPr algn="ctr" fontAlgn="base">
              <a:lnSpc>
                <a:spcPct val="100000"/>
              </a:lnSpc>
              <a:spcBef>
                <a:spcPct val="0"/>
              </a:spcBef>
              <a:spcAft>
                <a:spcPct val="0"/>
              </a:spcAft>
              <a:buFontTx/>
              <a:buNone/>
              <a:defRPr/>
            </a:pPr>
            <a:r>
              <a:rPr lang="en-US" altLang="zh-CN" sz="3600" dirty="0">
                <a:latin typeface="Times New Roman Regular" panose="02020603050405020304" charset="0"/>
                <a:ea typeface="仿宋" charset="0"/>
                <a:cs typeface="Times New Roman Regular" panose="02020603050405020304" charset="0"/>
                <a:sym typeface="+mn-ea"/>
              </a:rPr>
              <a:t>21</a:t>
            </a:r>
            <a:r>
              <a:rPr lang="zh-CN" altLang="zh-CN" sz="3600" b="1" dirty="0">
                <a:latin typeface="仿宋" charset="0"/>
                <a:ea typeface="仿宋" charset="0"/>
                <a:sym typeface="+mn-ea"/>
              </a:rPr>
              <a:t>世纪的中日经济关系</a:t>
            </a:r>
            <a:endParaRPr lang="zh-CN" altLang="en-CA" sz="3200" b="1" dirty="0">
              <a:latin typeface="仿宋" charset="0"/>
              <a:ea typeface="仿宋" charset="0"/>
              <a:cs typeface="仿宋" charset="0"/>
            </a:endParaRPr>
          </a:p>
        </p:txBody>
      </p:sp>
      <p:pic>
        <p:nvPicPr>
          <p:cNvPr id="13" name="Picture 2"/>
          <p:cNvPicPr>
            <a:picLocks noChangeAspect="1" noChangeArrowheads="1"/>
          </p:cNvPicPr>
          <p:nvPr/>
        </p:nvPicPr>
        <p:blipFill>
          <a:blip r:embed="rId1" cstate="print"/>
          <a:srcRect/>
          <a:stretch>
            <a:fillRect/>
          </a:stretch>
        </p:blipFill>
        <p:spPr bwMode="auto">
          <a:xfrm>
            <a:off x="3423920" y="1743075"/>
            <a:ext cx="7197725" cy="3937000"/>
          </a:xfrm>
          <a:prstGeom prst="rect">
            <a:avLst/>
          </a:prstGeom>
          <a:noFill/>
          <a:ln w="19050">
            <a:noFill/>
            <a:miter lim="800000"/>
            <a:headEnd/>
            <a:tailEnd/>
          </a:ln>
        </p:spPr>
      </p:pic>
      <p:pic>
        <p:nvPicPr>
          <p:cNvPr id="3" name="图片 2"/>
          <p:cNvPicPr>
            <a:picLocks noChangeAspect="1"/>
          </p:cNvPicPr>
          <p:nvPr/>
        </p:nvPicPr>
        <p:blipFill>
          <a:blip r:embed="rId2"/>
          <a:stretch>
            <a:fillRect/>
          </a:stretch>
        </p:blipFill>
        <p:spPr>
          <a:xfrm>
            <a:off x="0" y="2837815"/>
            <a:ext cx="1961515"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CREATEDBY" val="KMASlideWizard"/>
</p:tagLst>
</file>

<file path=ppt/tags/tag11.xml><?xml version="1.0" encoding="utf-8"?>
<p:tagLst xmlns:p="http://schemas.openxmlformats.org/presentationml/2006/main">
  <p:tag name="CREATEDBY" val="KMASlideWizard"/>
</p:tagLst>
</file>

<file path=ppt/tags/tag12.xml><?xml version="1.0" encoding="utf-8"?>
<p:tagLst xmlns:p="http://schemas.openxmlformats.org/presentationml/2006/main">
  <p:tag name="TABLEINFO" val="RW:R001;LK=False|RW:R001;ST=1|RW:R001;RH=1|CL:C001;LK=False|CL:C001;ST=1|CL:C001;CW=1"/>
  <p:tag name="TABLEVERSION" val="1.62"/>
  <p:tag name="NUMBEROFCOLUMNS" val=" 1"/>
  <p:tag name="NUMBEROFROWS" val=" 1"/>
  <p:tag name="AUTHOR" val="KMA"/>
  <p:tag name="PRIORNAME" val="KMA161C8A3"/>
  <p:tag name="LEFT" val="41"/>
  <p:tag name="BACKUPNAME" val="KMA161C8A3:R001:C001"/>
</p:tagLst>
</file>

<file path=ppt/tags/tag13.xml><?xml version="1.0" encoding="utf-8"?>
<p:tagLst xmlns:p="http://schemas.openxmlformats.org/presentationml/2006/main">
  <p:tag name="CREATEDBY" val="KMASlideWizard"/>
</p:tagLst>
</file>

<file path=ppt/tags/tag14.xml><?xml version="1.0" encoding="utf-8"?>
<p:tagLst xmlns:p="http://schemas.openxmlformats.org/presentationml/2006/main">
  <p:tag name="TABLEINFO" val="RW:R001;LK=False|RW:R001;ST=1|RW:R001;RH=1|CL:C001;LK=False|CL:C001;ST=1|CL:C001;CW=1"/>
  <p:tag name="TABLEVERSION" val="1.62"/>
  <p:tag name="NUMBEROFCOLUMNS" val=" 1"/>
  <p:tag name="NUMBEROFROWS" val=" 1"/>
  <p:tag name="AUTHOR" val="KMA"/>
  <p:tag name="PRIORNAME" val="KMA161C8A3"/>
  <p:tag name="LEFT" val="41"/>
  <p:tag name="BACKUPNAME" val="KMA161C8A3:R001:C001"/>
</p:tagLst>
</file>

<file path=ppt/tags/tag15.xml><?xml version="1.0" encoding="utf-8"?>
<p:tagLst xmlns:p="http://schemas.openxmlformats.org/presentationml/2006/main">
  <p:tag name="CREATEDBY" val="KMASlideWizard"/>
</p:tagLst>
</file>

<file path=ppt/tags/tag16.xml><?xml version="1.0" encoding="utf-8"?>
<p:tagLst xmlns:p="http://schemas.openxmlformats.org/presentationml/2006/main">
  <p:tag name="TABLEINFO" val="RW:R001;LK=False|RW:R001;ST=1|RW:R001;RH=1|CL:C001;LK=False|CL:C001;ST=1|CL:C001;CW=1"/>
  <p:tag name="TABLEVERSION" val="1.62"/>
  <p:tag name="NUMBEROFCOLUMNS" val=" 1"/>
  <p:tag name="NUMBEROFROWS" val=" 1"/>
  <p:tag name="AUTHOR" val="KMA"/>
  <p:tag name="PRIORNAME" val="KMA161C8A3"/>
  <p:tag name="LEFT" val="41"/>
  <p:tag name="BACKUPNAME" val="KMA161C8A3:R001:C001"/>
</p:tagLst>
</file>

<file path=ppt/tags/tag17.xml><?xml version="1.0" encoding="utf-8"?>
<p:tagLst xmlns:p="http://schemas.openxmlformats.org/presentationml/2006/main">
  <p:tag name="CREATEDBY" val="KMASlideWizard"/>
</p:tagLst>
</file>

<file path=ppt/tags/tag18.xml><?xml version="1.0" encoding="utf-8"?>
<p:tagLst xmlns:p="http://schemas.openxmlformats.org/presentationml/2006/main">
  <p:tag name="CREATEDBY" val="KMASlideWizard"/>
</p:tagLst>
</file>

<file path=ppt/tags/tag2.xml><?xml version="1.0" encoding="utf-8"?>
<p:tagLst xmlns:p="http://schemas.openxmlformats.org/presentationml/2006/main">
  <p:tag name="CREATEDBY" val="KMASlideWizard"/>
</p:tagLst>
</file>

<file path=ppt/tags/tag3.xml><?xml version="1.0" encoding="utf-8"?>
<p:tagLst xmlns:p="http://schemas.openxmlformats.org/presentationml/2006/main">
  <p:tag name="CREATEDBY" val="KMASlideWizard"/>
</p:tagLst>
</file>

<file path=ppt/tags/tag4.xml><?xml version="1.0" encoding="utf-8"?>
<p:tagLst xmlns:p="http://schemas.openxmlformats.org/presentationml/2006/main">
  <p:tag name="CREATEDBY" val="KMASlideWizard"/>
</p:tagLst>
</file>

<file path=ppt/tags/tag5.xml><?xml version="1.0" encoding="utf-8"?>
<p:tagLst xmlns:p="http://schemas.openxmlformats.org/presentationml/2006/main">
  <p:tag name="CREATEDBY" val="KMASlideWizard"/>
</p:tagLst>
</file>

<file path=ppt/tags/tag6.xml><?xml version="1.0" encoding="utf-8"?>
<p:tagLst xmlns:p="http://schemas.openxmlformats.org/presentationml/2006/main">
  <p:tag name="CREATEDBY" val="KMASlideWizard"/>
</p:tagLst>
</file>

<file path=ppt/tags/tag7.xml><?xml version="1.0" encoding="utf-8"?>
<p:tagLst xmlns:p="http://schemas.openxmlformats.org/presentationml/2006/main">
  <p:tag name="CREATEDBY" val="KMASlideWizard"/>
</p:tagLst>
</file>

<file path=ppt/tags/tag8.xml><?xml version="1.0" encoding="utf-8"?>
<p:tagLst xmlns:p="http://schemas.openxmlformats.org/presentationml/2006/main">
  <p:tag name="CREATEDBY" val="KMASlideWizard"/>
</p:tagLst>
</file>

<file path=ppt/tags/tag9.xml><?xml version="1.0" encoding="utf-8"?>
<p:tagLst xmlns:p="http://schemas.openxmlformats.org/presentationml/2006/main">
  <p:tag name="CREATEDBY" val="KMASlideWizar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5195</Words>
  <Application>WPS 文字</Application>
  <PresentationFormat>宽屏</PresentationFormat>
  <Paragraphs>303</Paragraphs>
  <Slides>46</Slides>
  <Notes>15</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46</vt:i4>
      </vt:variant>
    </vt:vector>
  </HeadingPairs>
  <TitlesOfParts>
    <vt:vector size="81" baseType="lpstr">
      <vt:lpstr>Arial</vt:lpstr>
      <vt:lpstr>宋体</vt:lpstr>
      <vt:lpstr>Wingdings</vt:lpstr>
      <vt:lpstr>仿宋</vt:lpstr>
      <vt:lpstr>方正仿宋_GBK</vt:lpstr>
      <vt:lpstr>Times New Roman Regular</vt:lpstr>
      <vt:lpstr>Calibri</vt:lpstr>
      <vt:lpstr>Helvetica Neue</vt:lpstr>
      <vt:lpstr>汉仪书宋二KW</vt:lpstr>
      <vt:lpstr>Times New Roman</vt:lpstr>
      <vt:lpstr>微软雅黑</vt:lpstr>
      <vt:lpstr>楷体_GB2312</vt:lpstr>
      <vt:lpstr>KaiTi</vt:lpstr>
      <vt:lpstr>汉仪旗黑</vt:lpstr>
      <vt:lpstr>Calibri</vt:lpstr>
      <vt:lpstr>仿宋_GB2312</vt:lpstr>
      <vt:lpstr>汉仪楷体简</vt:lpstr>
      <vt:lpstr>楷体</vt:lpstr>
      <vt:lpstr>Verdana</vt:lpstr>
      <vt:lpstr>Marlett</vt:lpstr>
      <vt:lpstr>Thonburi</vt:lpstr>
      <vt:lpstr>等线 Light</vt:lpstr>
      <vt:lpstr>汉仪中等线KW</vt:lpstr>
      <vt:lpstr>等线</vt:lpstr>
      <vt:lpstr>汉仪楷体KW</vt:lpstr>
      <vt:lpstr>宋体</vt:lpstr>
      <vt:lpstr>Arial Unicode MS</vt:lpstr>
      <vt:lpstr>KaiTi</vt:lpstr>
      <vt:lpstr>微软雅黑</vt:lpstr>
      <vt:lpstr>楷体</vt:lpstr>
      <vt:lpstr>楷体_GB2312</vt:lpstr>
      <vt:lpstr>PingFang TC Regular</vt:lpstr>
      <vt:lpstr>Kaiti SC Regular</vt:lpstr>
      <vt:lpstr>Kaiti TC 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日本经济之中的“执拗低音”及其变化(丸山真男,1952,1996)  日本传统思想对于外来思想的持续修正，犹如乐曲之中反复出现的执拗低音(basso ostinato) 。这种低音似乎从未成为主旋律，但是一直存在。  日本经济之中的执拗低音是什么， 如何影响日本经济的发展？  日本经济之中的执拗低音不会改变么？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夜行硬座</cp:lastModifiedBy>
  <cp:revision>195</cp:revision>
  <dcterms:created xsi:type="dcterms:W3CDTF">2024-02-21T07:13:07Z</dcterms:created>
  <dcterms:modified xsi:type="dcterms:W3CDTF">2024-02-21T07:13:07Z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2052-5.1.1.7662</vt:lpwstr>
  </property>
  <property fmtid="{D5CDD505-2E9C-101B-9397-08002B2CF9AE}" pid="3" name="ICV">
    <vt:lpwstr>9F53F19BC09BF605F270D065678AD1F4</vt:lpwstr>
  </property>
</Properties>
</file>